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8" r:id="rId2"/>
    <p:sldId id="288" r:id="rId3"/>
    <p:sldId id="289" r:id="rId4"/>
    <p:sldId id="290" r:id="rId5"/>
    <p:sldId id="291" r:id="rId6"/>
    <p:sldId id="303" r:id="rId7"/>
    <p:sldId id="292" r:id="rId8"/>
    <p:sldId id="293" r:id="rId9"/>
    <p:sldId id="294" r:id="rId10"/>
    <p:sldId id="295" r:id="rId11"/>
    <p:sldId id="296" r:id="rId12"/>
    <p:sldId id="297" r:id="rId13"/>
    <p:sldId id="298" r:id="rId14"/>
    <p:sldId id="304" r:id="rId1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0A93B4-A497-481A-B29B-97206496C9A3}" v="4" dt="2020-05-14T18:12:51.645"/>
    <p1510:client id="{48A9471D-6877-EB40-954E-DFE7FAC96606}" v="3" dt="2020-05-14T18:24:14.995"/>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3"/>
  </p:normalViewPr>
  <p:slideViewPr>
    <p:cSldViewPr snapToGrid="0" snapToObjects="1">
      <p:cViewPr varScale="1">
        <p:scale>
          <a:sx n="117" d="100"/>
          <a:sy n="117" d="100"/>
        </p:scale>
        <p:origin x="1480"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D107C9-D697-4244-8BBC-C2943BB60038}" type="datetimeFigureOut">
              <a:rPr lang="es-MX" smtClean="0"/>
              <a:t>09/06/20</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76D2B8-F566-4AF4-89A5-EE9B29A75718}" type="slidenum">
              <a:rPr lang="es-MX" smtClean="0"/>
              <a:t>‹Nº›</a:t>
            </a:fld>
            <a:endParaRPr lang="es-MX"/>
          </a:p>
        </p:txBody>
      </p:sp>
    </p:spTree>
    <p:extLst>
      <p:ext uri="{BB962C8B-B14F-4D97-AF65-F5344CB8AC3E}">
        <p14:creationId xmlns:p14="http://schemas.microsoft.com/office/powerpoint/2010/main" val="1262813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p>
            <a:fld id="{E1993BA2-5BEC-47DC-B6DF-37D9A92F4740}" type="datetime1">
              <a:rPr lang="es-MX" smtClean="0"/>
              <a:t>09/06/20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77FBC47-F377-451E-A847-70C92969378E}" type="slidenum">
              <a:rPr lang="es-MX" smtClean="0"/>
              <a:t>‹Nº›</a:t>
            </a:fld>
            <a:endParaRPr lang="es-MX"/>
          </a:p>
        </p:txBody>
      </p:sp>
    </p:spTree>
    <p:extLst>
      <p:ext uri="{BB962C8B-B14F-4D97-AF65-F5344CB8AC3E}">
        <p14:creationId xmlns:p14="http://schemas.microsoft.com/office/powerpoint/2010/main" val="2099435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CD6F6C50-E968-4EAB-95B2-93F2CF2E9DBA}" type="datetime1">
              <a:rPr lang="es-MX" smtClean="0"/>
              <a:t>09/06/20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77FBC47-F377-451E-A847-70C92969378E}" type="slidenum">
              <a:rPr lang="es-MX" smtClean="0"/>
              <a:t>‹Nº›</a:t>
            </a:fld>
            <a:endParaRPr lang="es-MX"/>
          </a:p>
        </p:txBody>
      </p:sp>
    </p:spTree>
    <p:extLst>
      <p:ext uri="{BB962C8B-B14F-4D97-AF65-F5344CB8AC3E}">
        <p14:creationId xmlns:p14="http://schemas.microsoft.com/office/powerpoint/2010/main" val="2146528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386D765E-434D-4D6F-A723-4A4E47AE538D}" type="datetime1">
              <a:rPr lang="es-MX" smtClean="0"/>
              <a:t>09/06/20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77FBC47-F377-451E-A847-70C92969378E}" type="slidenum">
              <a:rPr lang="es-MX" smtClean="0"/>
              <a:t>‹Nº›</a:t>
            </a:fld>
            <a:endParaRPr lang="es-MX"/>
          </a:p>
        </p:txBody>
      </p:sp>
    </p:spTree>
    <p:extLst>
      <p:ext uri="{BB962C8B-B14F-4D97-AF65-F5344CB8AC3E}">
        <p14:creationId xmlns:p14="http://schemas.microsoft.com/office/powerpoint/2010/main" val="515332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5DFEB0FA-2587-436D-B90D-C5AFAD01EC89}" type="datetime1">
              <a:rPr lang="es-MX" smtClean="0"/>
              <a:t>09/06/20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77FBC47-F377-451E-A847-70C92969378E}" type="slidenum">
              <a:rPr lang="es-MX" smtClean="0"/>
              <a:t>‹Nº›</a:t>
            </a:fld>
            <a:endParaRPr lang="es-MX"/>
          </a:p>
        </p:txBody>
      </p:sp>
    </p:spTree>
    <p:extLst>
      <p:ext uri="{BB962C8B-B14F-4D97-AF65-F5344CB8AC3E}">
        <p14:creationId xmlns:p14="http://schemas.microsoft.com/office/powerpoint/2010/main" val="507500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42ACD92E-5132-4D47-A83A-233594C2110D}" type="datetime1">
              <a:rPr lang="es-MX" smtClean="0"/>
              <a:t>09/06/20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77FBC47-F377-451E-A847-70C92969378E}" type="slidenum">
              <a:rPr lang="es-MX" smtClean="0"/>
              <a:t>‹Nº›</a:t>
            </a:fld>
            <a:endParaRPr lang="es-MX"/>
          </a:p>
        </p:txBody>
      </p:sp>
    </p:spTree>
    <p:extLst>
      <p:ext uri="{BB962C8B-B14F-4D97-AF65-F5344CB8AC3E}">
        <p14:creationId xmlns:p14="http://schemas.microsoft.com/office/powerpoint/2010/main" val="1503326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314AE836-07EA-4170-B579-CA6A92D8EC0D}" type="datetime1">
              <a:rPr lang="es-MX" smtClean="0"/>
              <a:t>09/06/20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77FBC47-F377-451E-A847-70C92969378E}" type="slidenum">
              <a:rPr lang="es-MX" smtClean="0"/>
              <a:t>‹Nº›</a:t>
            </a:fld>
            <a:endParaRPr lang="es-MX"/>
          </a:p>
        </p:txBody>
      </p:sp>
    </p:spTree>
    <p:extLst>
      <p:ext uri="{BB962C8B-B14F-4D97-AF65-F5344CB8AC3E}">
        <p14:creationId xmlns:p14="http://schemas.microsoft.com/office/powerpoint/2010/main" val="3297415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BA30532B-A7D6-4FCA-9FB1-74E0BC157877}" type="datetime1">
              <a:rPr lang="es-MX" smtClean="0"/>
              <a:t>09/06/20</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77FBC47-F377-451E-A847-70C92969378E}" type="slidenum">
              <a:rPr lang="es-MX" smtClean="0"/>
              <a:t>‹Nº›</a:t>
            </a:fld>
            <a:endParaRPr lang="es-MX"/>
          </a:p>
        </p:txBody>
      </p:sp>
    </p:spTree>
    <p:extLst>
      <p:ext uri="{BB962C8B-B14F-4D97-AF65-F5344CB8AC3E}">
        <p14:creationId xmlns:p14="http://schemas.microsoft.com/office/powerpoint/2010/main" val="1154905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D1F85981-29EF-46B8-A1A1-A62B24C91006}" type="datetime1">
              <a:rPr lang="es-MX" smtClean="0"/>
              <a:t>09/06/20</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77FBC47-F377-451E-A847-70C92969378E}" type="slidenum">
              <a:rPr lang="es-MX" smtClean="0"/>
              <a:t>‹Nº›</a:t>
            </a:fld>
            <a:endParaRPr lang="es-MX"/>
          </a:p>
        </p:txBody>
      </p:sp>
    </p:spTree>
    <p:extLst>
      <p:ext uri="{BB962C8B-B14F-4D97-AF65-F5344CB8AC3E}">
        <p14:creationId xmlns:p14="http://schemas.microsoft.com/office/powerpoint/2010/main" val="1962224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C746F26-4492-4EDB-A01D-8D4E2C9836AA}" type="datetime1">
              <a:rPr lang="es-MX" smtClean="0"/>
              <a:t>09/06/20</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77FBC47-F377-451E-A847-70C92969378E}" type="slidenum">
              <a:rPr lang="es-MX" smtClean="0"/>
              <a:t>‹Nº›</a:t>
            </a:fld>
            <a:endParaRPr lang="es-MX"/>
          </a:p>
        </p:txBody>
      </p:sp>
    </p:spTree>
    <p:extLst>
      <p:ext uri="{BB962C8B-B14F-4D97-AF65-F5344CB8AC3E}">
        <p14:creationId xmlns:p14="http://schemas.microsoft.com/office/powerpoint/2010/main" val="3386981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8A9CFD1B-9BFB-4CB4-B14D-281912599B17}" type="datetime1">
              <a:rPr lang="es-MX" smtClean="0"/>
              <a:t>09/06/20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77FBC47-F377-451E-A847-70C92969378E}" type="slidenum">
              <a:rPr lang="es-MX" smtClean="0"/>
              <a:t>‹Nº›</a:t>
            </a:fld>
            <a:endParaRPr lang="es-MX"/>
          </a:p>
        </p:txBody>
      </p:sp>
    </p:spTree>
    <p:extLst>
      <p:ext uri="{BB962C8B-B14F-4D97-AF65-F5344CB8AC3E}">
        <p14:creationId xmlns:p14="http://schemas.microsoft.com/office/powerpoint/2010/main" val="1520072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5FC611D-BDB3-4E03-8997-5FBEB1A15E2E}" type="datetime1">
              <a:rPr lang="es-MX" smtClean="0"/>
              <a:t>09/06/20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77FBC47-F377-451E-A847-70C92969378E}" type="slidenum">
              <a:rPr lang="es-MX" smtClean="0"/>
              <a:t>‹Nº›</a:t>
            </a:fld>
            <a:endParaRPr lang="es-MX"/>
          </a:p>
        </p:txBody>
      </p:sp>
    </p:spTree>
    <p:extLst>
      <p:ext uri="{BB962C8B-B14F-4D97-AF65-F5344CB8AC3E}">
        <p14:creationId xmlns:p14="http://schemas.microsoft.com/office/powerpoint/2010/main" val="3906960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675E00-037B-43DC-9767-976E22DBBB25}" type="datetime1">
              <a:rPr lang="es-MX" smtClean="0"/>
              <a:t>09/06/20</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7FBC47-F377-451E-A847-70C92969378E}" type="slidenum">
              <a:rPr lang="es-MX" smtClean="0"/>
              <a:t>‹Nº›</a:t>
            </a:fld>
            <a:endParaRPr lang="es-MX"/>
          </a:p>
        </p:txBody>
      </p:sp>
    </p:spTree>
    <p:extLst>
      <p:ext uri="{BB962C8B-B14F-4D97-AF65-F5344CB8AC3E}">
        <p14:creationId xmlns:p14="http://schemas.microsoft.com/office/powerpoint/2010/main" val="28509784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avast.com/sig-email?utm_medium=email&amp;utm_source=link&amp;utm_campaign=sig-email&amp;utm_content=webmail"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creyes@drg.mx" TargetMode="External"/><Relationship Id="rId2" Type="http://schemas.openxmlformats.org/officeDocument/2006/relationships/hyperlink" Target="mailto:joseignaciom47@gmail.com"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4.xml.rels><?xml version="1.0" encoding="UTF-8" standalone="yes"?>
<Relationships xmlns="http://schemas.openxmlformats.org/package/2006/relationships"><Relationship Id="rId3" Type="http://schemas.openxmlformats.org/officeDocument/2006/relationships/hyperlink" Target="mailto:creyes@drg.mx" TargetMode="External"/><Relationship Id="rId2" Type="http://schemas.openxmlformats.org/officeDocument/2006/relationships/hyperlink" Target="mailto:joseignaciom47@gmail.com"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fundaciond4110.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85192" y="929004"/>
            <a:ext cx="8229600" cy="555780"/>
          </a:xfrm>
          <a:solidFill>
            <a:schemeClr val="accent6">
              <a:lumMod val="60000"/>
              <a:lumOff val="40000"/>
            </a:schemeClr>
          </a:solidFill>
        </p:spPr>
        <p:txBody>
          <a:bodyPr>
            <a:normAutofit fontScale="90000"/>
          </a:bodyPr>
          <a:lstStyle/>
          <a:p>
            <a:r>
              <a:rPr lang="es-MX" sz="3600" dirty="0"/>
              <a:t>SUBVENCIONES DISTRITALES</a:t>
            </a:r>
          </a:p>
        </p:txBody>
      </p:sp>
      <p:sp>
        <p:nvSpPr>
          <p:cNvPr id="6" name="5 Marcador de contenido"/>
          <p:cNvSpPr>
            <a:spLocks noGrp="1"/>
          </p:cNvSpPr>
          <p:nvPr>
            <p:ph idx="1"/>
          </p:nvPr>
        </p:nvSpPr>
        <p:spPr>
          <a:xfrm>
            <a:off x="422912" y="1506556"/>
            <a:ext cx="8229600" cy="4824536"/>
          </a:xfrm>
          <a:solidFill>
            <a:schemeClr val="accent5">
              <a:lumMod val="20000"/>
              <a:lumOff val="80000"/>
            </a:schemeClr>
          </a:solidFill>
        </p:spPr>
        <p:txBody>
          <a:bodyPr/>
          <a:lstStyle/>
          <a:p>
            <a:pPr marL="914400" lvl="2" indent="0">
              <a:buNone/>
            </a:pPr>
            <a:endParaRPr lang="es-MX"/>
          </a:p>
          <a:p>
            <a:pPr marL="914400" lvl="2" indent="0">
              <a:buNone/>
            </a:pPr>
            <a:endParaRPr lang="es-MX">
              <a:solidFill>
                <a:prstClr val="black"/>
              </a:solidFill>
            </a:endParaRPr>
          </a:p>
          <a:p>
            <a:pPr marL="914400" lvl="2" indent="0">
              <a:buNone/>
            </a:pPr>
            <a:endParaRPr lang="es-MX"/>
          </a:p>
        </p:txBody>
      </p:sp>
      <p:sp>
        <p:nvSpPr>
          <p:cNvPr id="3" name="Rectangle 1"/>
          <p:cNvSpPr>
            <a:spLocks noChangeArrowheads="1"/>
          </p:cNvSpPr>
          <p:nvPr/>
        </p:nvSpPr>
        <p:spPr bwMode="auto">
          <a:xfrm>
            <a:off x="3784600" y="4271576"/>
            <a:ext cx="227948"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sz="1200" b="0" i="0" u="none" strike="noStrike" cap="none" normalizeH="0" baseline="0">
                <a:ln>
                  <a:noFill/>
                </a:ln>
                <a:solidFill>
                  <a:srgbClr val="000000"/>
                </a:solidFill>
                <a:effectLst/>
                <a:latin typeface="Helvetica Neue"/>
                <a:cs typeface="Arial" pitchFamily="34" charset="0"/>
                <a:hlinkClick r:id="rId2"/>
              </a:rPr>
              <a:t> </a:t>
            </a:r>
            <a:endParaRPr kumimoji="0" lang="es-MX" sz="1700" b="0" i="0" u="none" strike="noStrike" cap="none" normalizeH="0" baseline="0">
              <a:ln>
                <a:noFill/>
              </a:ln>
              <a:solidFill>
                <a:srgbClr val="1155CC"/>
              </a:solidFill>
              <a:effectLst/>
              <a:latin typeface="Helvetica Neue"/>
              <a:cs typeface="Arial" pitchFamily="34" charset="0"/>
            </a:endParaRPr>
          </a:p>
        </p:txBody>
      </p:sp>
      <p:sp>
        <p:nvSpPr>
          <p:cNvPr id="10" name="9 Rectángulo"/>
          <p:cNvSpPr/>
          <p:nvPr/>
        </p:nvSpPr>
        <p:spPr>
          <a:xfrm>
            <a:off x="732335" y="1772815"/>
            <a:ext cx="7595235" cy="3970318"/>
          </a:xfrm>
          <a:prstGeom prst="rect">
            <a:avLst/>
          </a:prstGeom>
        </p:spPr>
        <p:txBody>
          <a:bodyPr wrap="square" anchor="t">
            <a:spAutoFit/>
          </a:bodyPr>
          <a:lstStyle/>
          <a:p>
            <a:r>
              <a:rPr lang="es-ES" sz="2800" dirty="0"/>
              <a:t>El Distrito 4110 continuará este año 20-21, el mecanismo de subvenciones distritales</a:t>
            </a:r>
            <a:r>
              <a:rPr lang="es-ES" sz="2800" b="1" dirty="0"/>
              <a:t>. </a:t>
            </a:r>
            <a:r>
              <a:rPr lang="es-ES" sz="2800" dirty="0"/>
              <a:t>Esto permitirá que el distrito apoye proyectos de clubes con fondos adicionales provenientes de La Fundación Rotaria (LFR).</a:t>
            </a:r>
            <a:endParaRPr lang="es-MX" sz="2800" dirty="0"/>
          </a:p>
          <a:p>
            <a:r>
              <a:rPr lang="es-ES" sz="2800" dirty="0"/>
              <a:t>El resto del Fondo Distrital Designado (FDD) disponible, se podrá utilizar para proyectos bajo el esquema de Subvenciones Globales, el Programa Polio-Plus o alguno de los otros programas de LFR.</a:t>
            </a:r>
            <a:endParaRPr lang="es-MX" sz="2800" dirty="0"/>
          </a:p>
        </p:txBody>
      </p:sp>
      <p:sp>
        <p:nvSpPr>
          <p:cNvPr id="13" name="1 Título"/>
          <p:cNvSpPr txBox="1">
            <a:spLocks/>
          </p:cNvSpPr>
          <p:nvPr/>
        </p:nvSpPr>
        <p:spPr>
          <a:xfrm>
            <a:off x="385192" y="692696"/>
            <a:ext cx="8229600" cy="792088"/>
          </a:xfrm>
          <a:prstGeom prst="rect">
            <a:avLst/>
          </a:prstGeom>
          <a:solidFill>
            <a:schemeClr val="accent6">
              <a:lumMod val="60000"/>
              <a:lumOff val="4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z="3600" dirty="0"/>
              <a:t>SUBVENCIONES DISTRITALES 20-21</a:t>
            </a:r>
          </a:p>
        </p:txBody>
      </p:sp>
      <p:pic>
        <p:nvPicPr>
          <p:cNvPr id="14" name="Picture 1"/>
          <p:cNvPicPr/>
          <p:nvPr/>
        </p:nvPicPr>
        <p:blipFill>
          <a:blip r:embed="rId3">
            <a:clrChange>
              <a:clrFrom>
                <a:srgbClr val="FFFFFF"/>
              </a:clrFrom>
              <a:clrTo>
                <a:srgbClr val="FFFFFF">
                  <a:alpha val="0"/>
                </a:srgbClr>
              </a:clrTo>
            </a:clrChange>
          </a:blip>
          <a:srcRect/>
          <a:stretch>
            <a:fillRect/>
          </a:stretch>
        </p:blipFill>
        <p:spPr bwMode="auto">
          <a:xfrm>
            <a:off x="107504" y="-27384"/>
            <a:ext cx="1944216" cy="720080"/>
          </a:xfrm>
          <a:prstGeom prst="rect">
            <a:avLst/>
          </a:prstGeom>
          <a:noFill/>
        </p:spPr>
      </p:pic>
      <p:sp>
        <p:nvSpPr>
          <p:cNvPr id="5" name="4 Marcador de número de diapositiva"/>
          <p:cNvSpPr>
            <a:spLocks noGrp="1"/>
          </p:cNvSpPr>
          <p:nvPr>
            <p:ph type="sldNum" sz="quarter" idx="12"/>
          </p:nvPr>
        </p:nvSpPr>
        <p:spPr/>
        <p:txBody>
          <a:bodyPr/>
          <a:lstStyle/>
          <a:p>
            <a:fld id="{577FBC47-F377-451E-A847-70C92969378E}" type="slidenum">
              <a:rPr lang="es-MX" smtClean="0"/>
              <a:t>1</a:t>
            </a:fld>
            <a:endParaRPr lang="es-MX"/>
          </a:p>
        </p:txBody>
      </p:sp>
      <p:sp>
        <p:nvSpPr>
          <p:cNvPr id="8" name="CuadroTexto 7">
            <a:extLst>
              <a:ext uri="{FF2B5EF4-FFF2-40B4-BE49-F238E27FC236}">
                <a16:creationId xmlns:a16="http://schemas.microsoft.com/office/drawing/2014/main" id="{1ED9296F-3131-5344-B471-C9755BB7F9DF}"/>
              </a:ext>
            </a:extLst>
          </p:cNvPr>
          <p:cNvSpPr txBox="1"/>
          <p:nvPr/>
        </p:nvSpPr>
        <p:spPr>
          <a:xfrm>
            <a:off x="2273300" y="342900"/>
            <a:ext cx="5947868" cy="369332"/>
          </a:xfrm>
          <a:prstGeom prst="rect">
            <a:avLst/>
          </a:prstGeom>
          <a:noFill/>
        </p:spPr>
        <p:txBody>
          <a:bodyPr wrap="square" rtlCol="0">
            <a:spAutoFit/>
          </a:bodyPr>
          <a:lstStyle/>
          <a:p>
            <a:r>
              <a:rPr lang="es-ES_tradnl" b="1" dirty="0"/>
              <a:t>COMITÉ DISTRITAL de LA FUNDACION ROTARIA D-4110</a:t>
            </a:r>
          </a:p>
        </p:txBody>
      </p:sp>
    </p:spTree>
    <p:extLst>
      <p:ext uri="{BB962C8B-B14F-4D97-AF65-F5344CB8AC3E}">
        <p14:creationId xmlns:p14="http://schemas.microsoft.com/office/powerpoint/2010/main" val="1515463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85192" y="929004"/>
            <a:ext cx="8229600" cy="555780"/>
          </a:xfrm>
          <a:solidFill>
            <a:schemeClr val="accent6">
              <a:lumMod val="60000"/>
              <a:lumOff val="40000"/>
            </a:schemeClr>
          </a:solidFill>
        </p:spPr>
        <p:txBody>
          <a:bodyPr>
            <a:normAutofit fontScale="90000"/>
          </a:bodyPr>
          <a:lstStyle/>
          <a:p>
            <a:r>
              <a:rPr lang="es-MX" sz="3600" dirty="0"/>
              <a:t>SUBVENCIONES DISTRITALES</a:t>
            </a:r>
          </a:p>
        </p:txBody>
      </p:sp>
      <p:sp>
        <p:nvSpPr>
          <p:cNvPr id="6" name="5 Marcador de contenido"/>
          <p:cNvSpPr>
            <a:spLocks noGrp="1"/>
          </p:cNvSpPr>
          <p:nvPr>
            <p:ph idx="1"/>
          </p:nvPr>
        </p:nvSpPr>
        <p:spPr>
          <a:xfrm>
            <a:off x="755576" y="1628800"/>
            <a:ext cx="7776864" cy="4680520"/>
          </a:xfrm>
          <a:solidFill>
            <a:schemeClr val="accent5">
              <a:lumMod val="20000"/>
              <a:lumOff val="80000"/>
            </a:schemeClr>
          </a:solidFill>
        </p:spPr>
        <p:txBody>
          <a:bodyPr>
            <a:normAutofit/>
          </a:bodyPr>
          <a:lstStyle/>
          <a:p>
            <a:r>
              <a:rPr lang="es-ES"/>
              <a:t>b. ¿el Club tiene miembros que participan en actividades distritales, equipos de formación profesional, intercambio de jóvenes, Asamblea Distrital, Conferencia de distrito, seminarios y familia de Rotary?</a:t>
            </a:r>
            <a:endParaRPr lang="es-MX"/>
          </a:p>
          <a:p>
            <a:r>
              <a:rPr lang="es-ES"/>
              <a:t>c. ¿tiene el Club un historial exitoso de finalización oportuna e informes sobre subvenciones anteriores (si corresponde)?</a:t>
            </a:r>
            <a:endParaRPr lang="es-MX"/>
          </a:p>
          <a:p>
            <a:endParaRPr lang="es-MX"/>
          </a:p>
        </p:txBody>
      </p:sp>
      <p:sp>
        <p:nvSpPr>
          <p:cNvPr id="13" name="1 Título"/>
          <p:cNvSpPr txBox="1">
            <a:spLocks/>
          </p:cNvSpPr>
          <p:nvPr/>
        </p:nvSpPr>
        <p:spPr>
          <a:xfrm>
            <a:off x="385192" y="692696"/>
            <a:ext cx="8229600" cy="792088"/>
          </a:xfrm>
          <a:prstGeom prst="rect">
            <a:avLst/>
          </a:prstGeom>
          <a:solidFill>
            <a:schemeClr val="accent6">
              <a:lumMod val="60000"/>
              <a:lumOff val="4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z="3600" dirty="0"/>
              <a:t>SUBVENCIONES DISTRITALES 20-21</a:t>
            </a:r>
          </a:p>
        </p:txBody>
      </p:sp>
      <p:pic>
        <p:nvPicPr>
          <p:cNvPr id="14" name="Picture 1"/>
          <p:cNvPicPr/>
          <p:nvPr/>
        </p:nvPicPr>
        <p:blipFill>
          <a:blip r:embed="rId2">
            <a:clrChange>
              <a:clrFrom>
                <a:srgbClr val="FFFFFF"/>
              </a:clrFrom>
              <a:clrTo>
                <a:srgbClr val="FFFFFF">
                  <a:alpha val="0"/>
                </a:srgbClr>
              </a:clrTo>
            </a:clrChange>
          </a:blip>
          <a:srcRect/>
          <a:stretch>
            <a:fillRect/>
          </a:stretch>
        </p:blipFill>
        <p:spPr bwMode="auto">
          <a:xfrm>
            <a:off x="107504" y="-27384"/>
            <a:ext cx="1944216" cy="720080"/>
          </a:xfrm>
          <a:prstGeom prst="rect">
            <a:avLst/>
          </a:prstGeom>
          <a:noFill/>
        </p:spPr>
      </p:pic>
      <p:sp>
        <p:nvSpPr>
          <p:cNvPr id="4" name="3 Marcador de número de diapositiva"/>
          <p:cNvSpPr>
            <a:spLocks noGrp="1"/>
          </p:cNvSpPr>
          <p:nvPr>
            <p:ph type="sldNum" sz="quarter" idx="12"/>
          </p:nvPr>
        </p:nvSpPr>
        <p:spPr/>
        <p:txBody>
          <a:bodyPr/>
          <a:lstStyle/>
          <a:p>
            <a:fld id="{577FBC47-F377-451E-A847-70C92969378E}" type="slidenum">
              <a:rPr lang="es-MX" smtClean="0"/>
              <a:t>10</a:t>
            </a:fld>
            <a:endParaRPr lang="es-MX"/>
          </a:p>
        </p:txBody>
      </p:sp>
      <p:sp>
        <p:nvSpPr>
          <p:cNvPr id="3" name="CuadroTexto 2">
            <a:extLst>
              <a:ext uri="{FF2B5EF4-FFF2-40B4-BE49-F238E27FC236}">
                <a16:creationId xmlns:a16="http://schemas.microsoft.com/office/drawing/2014/main" id="{F4BAE995-026A-AB44-AA29-1BF33AB5F349}"/>
              </a:ext>
            </a:extLst>
          </p:cNvPr>
          <p:cNvSpPr txBox="1"/>
          <p:nvPr/>
        </p:nvSpPr>
        <p:spPr>
          <a:xfrm>
            <a:off x="2209800" y="179348"/>
            <a:ext cx="5842000" cy="369332"/>
          </a:xfrm>
          <a:prstGeom prst="rect">
            <a:avLst/>
          </a:prstGeom>
          <a:noFill/>
        </p:spPr>
        <p:txBody>
          <a:bodyPr wrap="square" rtlCol="0">
            <a:spAutoFit/>
          </a:bodyPr>
          <a:lstStyle/>
          <a:p>
            <a:r>
              <a:rPr lang="es-ES_tradnl" b="1" dirty="0"/>
              <a:t>COMITÉ DISTRITAL de LA FUNDACION ROTARIA D-4110</a:t>
            </a:r>
          </a:p>
        </p:txBody>
      </p:sp>
    </p:spTree>
    <p:extLst>
      <p:ext uri="{BB962C8B-B14F-4D97-AF65-F5344CB8AC3E}">
        <p14:creationId xmlns:p14="http://schemas.microsoft.com/office/powerpoint/2010/main" val="29147344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85192" y="929004"/>
            <a:ext cx="8229600" cy="555780"/>
          </a:xfrm>
          <a:solidFill>
            <a:schemeClr val="accent6">
              <a:lumMod val="60000"/>
              <a:lumOff val="40000"/>
            </a:schemeClr>
          </a:solidFill>
        </p:spPr>
        <p:txBody>
          <a:bodyPr>
            <a:normAutofit fontScale="90000"/>
          </a:bodyPr>
          <a:lstStyle/>
          <a:p>
            <a:r>
              <a:rPr lang="es-MX" sz="3600" dirty="0"/>
              <a:t>SUBVENCIONES DISTRITALES</a:t>
            </a:r>
          </a:p>
        </p:txBody>
      </p:sp>
      <p:sp>
        <p:nvSpPr>
          <p:cNvPr id="6" name="5 Marcador de contenido"/>
          <p:cNvSpPr>
            <a:spLocks noGrp="1"/>
          </p:cNvSpPr>
          <p:nvPr>
            <p:ph idx="1"/>
          </p:nvPr>
        </p:nvSpPr>
        <p:spPr>
          <a:xfrm>
            <a:off x="755576" y="1628800"/>
            <a:ext cx="7776864" cy="4680520"/>
          </a:xfrm>
          <a:solidFill>
            <a:schemeClr val="accent5">
              <a:lumMod val="20000"/>
              <a:lumOff val="80000"/>
            </a:schemeClr>
          </a:solidFill>
        </p:spPr>
        <p:txBody>
          <a:bodyPr>
            <a:normAutofit/>
          </a:bodyPr>
          <a:lstStyle/>
          <a:p>
            <a:r>
              <a:rPr lang="es-ES" u="sng" dirty="0"/>
              <a:t>El Comité de subvenciones tendrá mucho gusto en trabajar con los clubes que no han participado en subvenciones en el pasado</a:t>
            </a:r>
            <a:r>
              <a:rPr lang="es-ES" dirty="0"/>
              <a:t>.</a:t>
            </a:r>
            <a:endParaRPr lang="es-MX" dirty="0"/>
          </a:p>
          <a:p>
            <a:r>
              <a:rPr lang="es-ES" dirty="0"/>
              <a:t>5. El club solicitante debe estar al corriente en sus pagos a R.I. Y al Distrito.</a:t>
            </a:r>
            <a:endParaRPr lang="es-MX" dirty="0"/>
          </a:p>
          <a:p>
            <a:endParaRPr lang="es-MX" dirty="0"/>
          </a:p>
        </p:txBody>
      </p:sp>
      <p:sp>
        <p:nvSpPr>
          <p:cNvPr id="13" name="1 Título"/>
          <p:cNvSpPr txBox="1">
            <a:spLocks/>
          </p:cNvSpPr>
          <p:nvPr/>
        </p:nvSpPr>
        <p:spPr>
          <a:xfrm>
            <a:off x="385192" y="692696"/>
            <a:ext cx="8229600" cy="792088"/>
          </a:xfrm>
          <a:prstGeom prst="rect">
            <a:avLst/>
          </a:prstGeom>
          <a:solidFill>
            <a:schemeClr val="accent6">
              <a:lumMod val="60000"/>
              <a:lumOff val="4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z="3600" dirty="0"/>
              <a:t>SUBVENCIONES DISTRITALES 20-21</a:t>
            </a:r>
          </a:p>
        </p:txBody>
      </p:sp>
      <p:pic>
        <p:nvPicPr>
          <p:cNvPr id="14" name="Picture 1"/>
          <p:cNvPicPr/>
          <p:nvPr/>
        </p:nvPicPr>
        <p:blipFill>
          <a:blip r:embed="rId2">
            <a:clrChange>
              <a:clrFrom>
                <a:srgbClr val="FFFFFF"/>
              </a:clrFrom>
              <a:clrTo>
                <a:srgbClr val="FFFFFF">
                  <a:alpha val="0"/>
                </a:srgbClr>
              </a:clrTo>
            </a:clrChange>
          </a:blip>
          <a:srcRect/>
          <a:stretch>
            <a:fillRect/>
          </a:stretch>
        </p:blipFill>
        <p:spPr bwMode="auto">
          <a:xfrm>
            <a:off x="107504" y="-27384"/>
            <a:ext cx="1944216" cy="720080"/>
          </a:xfrm>
          <a:prstGeom prst="rect">
            <a:avLst/>
          </a:prstGeom>
          <a:noFill/>
        </p:spPr>
      </p:pic>
      <p:sp>
        <p:nvSpPr>
          <p:cNvPr id="4" name="3 Marcador de número de diapositiva"/>
          <p:cNvSpPr>
            <a:spLocks noGrp="1"/>
          </p:cNvSpPr>
          <p:nvPr>
            <p:ph type="sldNum" sz="quarter" idx="12"/>
          </p:nvPr>
        </p:nvSpPr>
        <p:spPr/>
        <p:txBody>
          <a:bodyPr/>
          <a:lstStyle/>
          <a:p>
            <a:fld id="{577FBC47-F377-451E-A847-70C92969378E}" type="slidenum">
              <a:rPr lang="es-MX" smtClean="0"/>
              <a:t>11</a:t>
            </a:fld>
            <a:endParaRPr lang="es-MX"/>
          </a:p>
        </p:txBody>
      </p:sp>
      <p:sp>
        <p:nvSpPr>
          <p:cNvPr id="3" name="CuadroTexto 2">
            <a:extLst>
              <a:ext uri="{FF2B5EF4-FFF2-40B4-BE49-F238E27FC236}">
                <a16:creationId xmlns:a16="http://schemas.microsoft.com/office/drawing/2014/main" id="{9EFE891E-F15D-C14A-BC5D-2EFE8435DD0E}"/>
              </a:ext>
            </a:extLst>
          </p:cNvPr>
          <p:cNvSpPr txBox="1"/>
          <p:nvPr/>
        </p:nvSpPr>
        <p:spPr>
          <a:xfrm>
            <a:off x="2374900" y="147990"/>
            <a:ext cx="6157540" cy="369332"/>
          </a:xfrm>
          <a:prstGeom prst="rect">
            <a:avLst/>
          </a:prstGeom>
          <a:noFill/>
        </p:spPr>
        <p:txBody>
          <a:bodyPr wrap="square" rtlCol="0">
            <a:spAutoFit/>
          </a:bodyPr>
          <a:lstStyle/>
          <a:p>
            <a:r>
              <a:rPr lang="es-ES_tradnl" b="1" dirty="0"/>
              <a:t>COMITÉ DISTRITAL de LA FUNDACION ROTARIA D-4110</a:t>
            </a:r>
          </a:p>
        </p:txBody>
      </p:sp>
    </p:spTree>
    <p:extLst>
      <p:ext uri="{BB962C8B-B14F-4D97-AF65-F5344CB8AC3E}">
        <p14:creationId xmlns:p14="http://schemas.microsoft.com/office/powerpoint/2010/main" val="9590169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85192" y="929004"/>
            <a:ext cx="8229600" cy="555780"/>
          </a:xfrm>
          <a:solidFill>
            <a:schemeClr val="accent6">
              <a:lumMod val="60000"/>
              <a:lumOff val="40000"/>
            </a:schemeClr>
          </a:solidFill>
        </p:spPr>
        <p:txBody>
          <a:bodyPr>
            <a:normAutofit fontScale="90000"/>
          </a:bodyPr>
          <a:lstStyle/>
          <a:p>
            <a:r>
              <a:rPr lang="es-MX" sz="3600" dirty="0"/>
              <a:t>SUBVENCIONES DISTRITALES</a:t>
            </a:r>
          </a:p>
        </p:txBody>
      </p:sp>
      <p:sp>
        <p:nvSpPr>
          <p:cNvPr id="6" name="5 Marcador de contenido"/>
          <p:cNvSpPr>
            <a:spLocks noGrp="1"/>
          </p:cNvSpPr>
          <p:nvPr>
            <p:ph idx="1"/>
          </p:nvPr>
        </p:nvSpPr>
        <p:spPr>
          <a:xfrm>
            <a:off x="755576" y="1628800"/>
            <a:ext cx="7776864" cy="4680520"/>
          </a:xfrm>
          <a:solidFill>
            <a:schemeClr val="accent5">
              <a:lumMod val="20000"/>
              <a:lumOff val="80000"/>
            </a:schemeClr>
          </a:solidFill>
        </p:spPr>
        <p:txBody>
          <a:bodyPr>
            <a:normAutofit/>
          </a:bodyPr>
          <a:lstStyle/>
          <a:p>
            <a:r>
              <a:rPr lang="es-MX" dirty="0"/>
              <a:t>Si el club, no planea participar en una subvención global en el año 2020-2021, no esta obligado a llenar el «Paquete de Certificación», aunque es aconsejable porque contiene pautas muy útiles  y sirve como ensayo para posteriores subvenciones globales.</a:t>
            </a:r>
          </a:p>
        </p:txBody>
      </p:sp>
      <p:sp>
        <p:nvSpPr>
          <p:cNvPr id="13" name="1 Título"/>
          <p:cNvSpPr txBox="1">
            <a:spLocks/>
          </p:cNvSpPr>
          <p:nvPr/>
        </p:nvSpPr>
        <p:spPr>
          <a:xfrm>
            <a:off x="385192" y="692696"/>
            <a:ext cx="8229600" cy="792088"/>
          </a:xfrm>
          <a:prstGeom prst="rect">
            <a:avLst/>
          </a:prstGeom>
          <a:solidFill>
            <a:schemeClr val="accent6">
              <a:lumMod val="60000"/>
              <a:lumOff val="4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z="3600" dirty="0"/>
              <a:t>SUBVENCIONES DISTRITALES 20-21</a:t>
            </a:r>
          </a:p>
        </p:txBody>
      </p:sp>
      <p:pic>
        <p:nvPicPr>
          <p:cNvPr id="14" name="Picture 1"/>
          <p:cNvPicPr/>
          <p:nvPr/>
        </p:nvPicPr>
        <p:blipFill>
          <a:blip r:embed="rId2">
            <a:clrChange>
              <a:clrFrom>
                <a:srgbClr val="FFFFFF"/>
              </a:clrFrom>
              <a:clrTo>
                <a:srgbClr val="FFFFFF">
                  <a:alpha val="0"/>
                </a:srgbClr>
              </a:clrTo>
            </a:clrChange>
          </a:blip>
          <a:srcRect/>
          <a:stretch>
            <a:fillRect/>
          </a:stretch>
        </p:blipFill>
        <p:spPr bwMode="auto">
          <a:xfrm>
            <a:off x="107504" y="-27384"/>
            <a:ext cx="1944216" cy="720080"/>
          </a:xfrm>
          <a:prstGeom prst="rect">
            <a:avLst/>
          </a:prstGeom>
          <a:noFill/>
        </p:spPr>
      </p:pic>
      <p:sp>
        <p:nvSpPr>
          <p:cNvPr id="4" name="3 Marcador de número de diapositiva"/>
          <p:cNvSpPr>
            <a:spLocks noGrp="1"/>
          </p:cNvSpPr>
          <p:nvPr>
            <p:ph type="sldNum" sz="quarter" idx="12"/>
          </p:nvPr>
        </p:nvSpPr>
        <p:spPr/>
        <p:txBody>
          <a:bodyPr/>
          <a:lstStyle/>
          <a:p>
            <a:fld id="{577FBC47-F377-451E-A847-70C92969378E}" type="slidenum">
              <a:rPr lang="es-MX" smtClean="0"/>
              <a:t>12</a:t>
            </a:fld>
            <a:endParaRPr lang="es-MX"/>
          </a:p>
        </p:txBody>
      </p:sp>
      <p:sp>
        <p:nvSpPr>
          <p:cNvPr id="3" name="CuadroTexto 2">
            <a:extLst>
              <a:ext uri="{FF2B5EF4-FFF2-40B4-BE49-F238E27FC236}">
                <a16:creationId xmlns:a16="http://schemas.microsoft.com/office/drawing/2014/main" id="{8B0CED46-69E4-8344-AADD-1EC454486CAD}"/>
              </a:ext>
            </a:extLst>
          </p:cNvPr>
          <p:cNvSpPr txBox="1"/>
          <p:nvPr/>
        </p:nvSpPr>
        <p:spPr>
          <a:xfrm>
            <a:off x="2362200" y="279400"/>
            <a:ext cx="5803900" cy="369332"/>
          </a:xfrm>
          <a:prstGeom prst="rect">
            <a:avLst/>
          </a:prstGeom>
          <a:noFill/>
        </p:spPr>
        <p:txBody>
          <a:bodyPr wrap="square" rtlCol="0">
            <a:spAutoFit/>
          </a:bodyPr>
          <a:lstStyle/>
          <a:p>
            <a:r>
              <a:rPr lang="es-ES_tradnl" b="1" dirty="0"/>
              <a:t>COMITÉ DISTRITAL de LA FUNDACION ROTARIA D-4110</a:t>
            </a:r>
          </a:p>
        </p:txBody>
      </p:sp>
    </p:spTree>
    <p:extLst>
      <p:ext uri="{BB962C8B-B14F-4D97-AF65-F5344CB8AC3E}">
        <p14:creationId xmlns:p14="http://schemas.microsoft.com/office/powerpoint/2010/main" val="10177652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85192" y="929004"/>
            <a:ext cx="8229600" cy="555780"/>
          </a:xfrm>
          <a:solidFill>
            <a:schemeClr val="accent6">
              <a:lumMod val="60000"/>
              <a:lumOff val="40000"/>
            </a:schemeClr>
          </a:solidFill>
        </p:spPr>
        <p:txBody>
          <a:bodyPr>
            <a:normAutofit fontScale="90000"/>
          </a:bodyPr>
          <a:lstStyle/>
          <a:p>
            <a:r>
              <a:rPr lang="es-MX" sz="3600" dirty="0"/>
              <a:t>SUBVENCIONES DISTRITALES</a:t>
            </a:r>
          </a:p>
        </p:txBody>
      </p:sp>
      <p:sp>
        <p:nvSpPr>
          <p:cNvPr id="6" name="5 Marcador de contenido"/>
          <p:cNvSpPr>
            <a:spLocks noGrp="1"/>
          </p:cNvSpPr>
          <p:nvPr>
            <p:ph idx="1"/>
          </p:nvPr>
        </p:nvSpPr>
        <p:spPr>
          <a:xfrm>
            <a:off x="755576" y="1628800"/>
            <a:ext cx="7776864" cy="4680520"/>
          </a:xfrm>
          <a:solidFill>
            <a:schemeClr val="accent5">
              <a:lumMod val="20000"/>
              <a:lumOff val="80000"/>
            </a:schemeClr>
          </a:solidFill>
        </p:spPr>
        <p:txBody>
          <a:bodyPr>
            <a:normAutofit fontScale="92500" lnSpcReduction="10000"/>
          </a:bodyPr>
          <a:lstStyle/>
          <a:p>
            <a:r>
              <a:rPr lang="es-ES" dirty="0"/>
              <a:t>6. los proyectos de SD no están obligados a ser sostenibles (a diferencia de los proyectos de subvención global). Tampoco están obligados a estar en una de las 6 áreas de enfoque para subvenciones globales, ni a contar con un club internacional copatrocinador.</a:t>
            </a:r>
            <a:endParaRPr lang="es-MX" dirty="0"/>
          </a:p>
          <a:p>
            <a:r>
              <a:rPr lang="es-ES" dirty="0"/>
              <a:t>Preguntas: contacto  Ignacio Méndez Lastra  </a:t>
            </a:r>
            <a:r>
              <a:rPr lang="es-ES" u="sng" dirty="0">
                <a:hlinkClick r:id="rId2"/>
              </a:rPr>
              <a:t>joseignaciom47@gmail.com</a:t>
            </a:r>
            <a:r>
              <a:rPr lang="es-ES" u="sng" dirty="0"/>
              <a:t> </a:t>
            </a:r>
            <a:r>
              <a:rPr lang="es-ES" dirty="0"/>
              <a:t>o Celso Reyes </a:t>
            </a:r>
            <a:r>
              <a:rPr lang="es-ES" u="sng" dirty="0">
                <a:hlinkClick r:id="rId3"/>
              </a:rPr>
              <a:t>creyes@drg.mx</a:t>
            </a:r>
            <a:r>
              <a:rPr lang="es-ES" dirty="0"/>
              <a:t> más información en: www.fundaciond4110.com</a:t>
            </a:r>
            <a:endParaRPr lang="es-MX" dirty="0"/>
          </a:p>
        </p:txBody>
      </p:sp>
      <p:sp>
        <p:nvSpPr>
          <p:cNvPr id="13" name="1 Título"/>
          <p:cNvSpPr txBox="1">
            <a:spLocks/>
          </p:cNvSpPr>
          <p:nvPr/>
        </p:nvSpPr>
        <p:spPr>
          <a:xfrm>
            <a:off x="385192" y="692696"/>
            <a:ext cx="8229600" cy="792088"/>
          </a:xfrm>
          <a:prstGeom prst="rect">
            <a:avLst/>
          </a:prstGeom>
          <a:solidFill>
            <a:schemeClr val="accent6">
              <a:lumMod val="60000"/>
              <a:lumOff val="4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z="3600" dirty="0"/>
              <a:t>SUBVENCIONES DISTRITALES 20-21 </a:t>
            </a:r>
          </a:p>
        </p:txBody>
      </p:sp>
      <p:pic>
        <p:nvPicPr>
          <p:cNvPr id="14" name="Picture 1"/>
          <p:cNvPicPr/>
          <p:nvPr/>
        </p:nvPicPr>
        <p:blipFill>
          <a:blip r:embed="rId4">
            <a:clrChange>
              <a:clrFrom>
                <a:srgbClr val="FFFFFF"/>
              </a:clrFrom>
              <a:clrTo>
                <a:srgbClr val="FFFFFF">
                  <a:alpha val="0"/>
                </a:srgbClr>
              </a:clrTo>
            </a:clrChange>
          </a:blip>
          <a:srcRect/>
          <a:stretch>
            <a:fillRect/>
          </a:stretch>
        </p:blipFill>
        <p:spPr bwMode="auto">
          <a:xfrm>
            <a:off x="107504" y="-27384"/>
            <a:ext cx="1944216" cy="720080"/>
          </a:xfrm>
          <a:prstGeom prst="rect">
            <a:avLst/>
          </a:prstGeom>
          <a:noFill/>
        </p:spPr>
      </p:pic>
      <p:sp>
        <p:nvSpPr>
          <p:cNvPr id="4" name="3 Marcador de número de diapositiva"/>
          <p:cNvSpPr>
            <a:spLocks noGrp="1"/>
          </p:cNvSpPr>
          <p:nvPr>
            <p:ph type="sldNum" sz="quarter" idx="12"/>
          </p:nvPr>
        </p:nvSpPr>
        <p:spPr/>
        <p:txBody>
          <a:bodyPr/>
          <a:lstStyle/>
          <a:p>
            <a:fld id="{577FBC47-F377-451E-A847-70C92969378E}" type="slidenum">
              <a:rPr lang="es-MX" smtClean="0"/>
              <a:t>13</a:t>
            </a:fld>
            <a:endParaRPr lang="es-MX"/>
          </a:p>
        </p:txBody>
      </p:sp>
    </p:spTree>
    <p:extLst>
      <p:ext uri="{BB962C8B-B14F-4D97-AF65-F5344CB8AC3E}">
        <p14:creationId xmlns:p14="http://schemas.microsoft.com/office/powerpoint/2010/main" val="3302582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85192" y="929004"/>
            <a:ext cx="8229600" cy="555780"/>
          </a:xfrm>
          <a:solidFill>
            <a:schemeClr val="accent6">
              <a:lumMod val="60000"/>
              <a:lumOff val="40000"/>
            </a:schemeClr>
          </a:solidFill>
        </p:spPr>
        <p:txBody>
          <a:bodyPr>
            <a:normAutofit fontScale="90000"/>
          </a:bodyPr>
          <a:lstStyle/>
          <a:p>
            <a:r>
              <a:rPr lang="es-MX" sz="3600" dirty="0"/>
              <a:t>SUBVENCIONES DISTRITALES</a:t>
            </a:r>
          </a:p>
        </p:txBody>
      </p:sp>
      <p:sp>
        <p:nvSpPr>
          <p:cNvPr id="6" name="5 Marcador de contenido"/>
          <p:cNvSpPr>
            <a:spLocks noGrp="1"/>
          </p:cNvSpPr>
          <p:nvPr>
            <p:ph idx="1"/>
          </p:nvPr>
        </p:nvSpPr>
        <p:spPr>
          <a:xfrm>
            <a:off x="755576" y="1628800"/>
            <a:ext cx="7776864" cy="4680520"/>
          </a:xfrm>
          <a:solidFill>
            <a:schemeClr val="accent5">
              <a:lumMod val="20000"/>
              <a:lumOff val="80000"/>
            </a:schemeClr>
          </a:solidFill>
        </p:spPr>
        <p:txBody>
          <a:bodyPr>
            <a:normAutofit/>
          </a:bodyPr>
          <a:lstStyle/>
          <a:p>
            <a:r>
              <a:rPr lang="es-ES" dirty="0"/>
              <a:t>7. Para el caso de proyectos COVID-19, como excepción si LFR aprueba la solicitud, se aceptarán gastos hechos a partir de Marzo 16 2020</a:t>
            </a:r>
            <a:endParaRPr lang="es-MX" dirty="0"/>
          </a:p>
          <a:p>
            <a:r>
              <a:rPr lang="es-ES" dirty="0"/>
              <a:t>Preguntas: contacto  Ignacio Méndez Lastra  </a:t>
            </a:r>
            <a:r>
              <a:rPr lang="es-ES" u="sng" dirty="0">
                <a:hlinkClick r:id="rId2"/>
              </a:rPr>
              <a:t>joseignaciom47@gmail.com</a:t>
            </a:r>
            <a:r>
              <a:rPr lang="es-ES" u="sng" dirty="0"/>
              <a:t> </a:t>
            </a:r>
            <a:r>
              <a:rPr lang="es-ES" dirty="0"/>
              <a:t>o Celso Reyes </a:t>
            </a:r>
            <a:r>
              <a:rPr lang="es-ES" u="sng" dirty="0">
                <a:hlinkClick r:id="rId3"/>
              </a:rPr>
              <a:t>creyes@drg.mx</a:t>
            </a:r>
            <a:r>
              <a:rPr lang="es-ES" dirty="0"/>
              <a:t> más información en: www.fundaciond4110.com</a:t>
            </a:r>
            <a:endParaRPr lang="es-MX" dirty="0"/>
          </a:p>
        </p:txBody>
      </p:sp>
      <p:sp>
        <p:nvSpPr>
          <p:cNvPr id="13" name="1 Título"/>
          <p:cNvSpPr txBox="1">
            <a:spLocks/>
          </p:cNvSpPr>
          <p:nvPr/>
        </p:nvSpPr>
        <p:spPr>
          <a:xfrm>
            <a:off x="385192" y="692696"/>
            <a:ext cx="8229600" cy="792088"/>
          </a:xfrm>
          <a:prstGeom prst="rect">
            <a:avLst/>
          </a:prstGeom>
          <a:solidFill>
            <a:schemeClr val="accent6">
              <a:lumMod val="60000"/>
              <a:lumOff val="4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z="3600" dirty="0"/>
              <a:t>SUBVENCIONES DISTRITALES 20-21 </a:t>
            </a:r>
          </a:p>
        </p:txBody>
      </p:sp>
      <p:pic>
        <p:nvPicPr>
          <p:cNvPr id="14" name="Picture 1"/>
          <p:cNvPicPr/>
          <p:nvPr/>
        </p:nvPicPr>
        <p:blipFill>
          <a:blip r:embed="rId4">
            <a:clrChange>
              <a:clrFrom>
                <a:srgbClr val="FFFFFF"/>
              </a:clrFrom>
              <a:clrTo>
                <a:srgbClr val="FFFFFF">
                  <a:alpha val="0"/>
                </a:srgbClr>
              </a:clrTo>
            </a:clrChange>
          </a:blip>
          <a:srcRect/>
          <a:stretch>
            <a:fillRect/>
          </a:stretch>
        </p:blipFill>
        <p:spPr bwMode="auto">
          <a:xfrm>
            <a:off x="107504" y="-27384"/>
            <a:ext cx="1944216" cy="720080"/>
          </a:xfrm>
          <a:prstGeom prst="rect">
            <a:avLst/>
          </a:prstGeom>
          <a:noFill/>
        </p:spPr>
      </p:pic>
      <p:sp>
        <p:nvSpPr>
          <p:cNvPr id="4" name="3 Marcador de número de diapositiva"/>
          <p:cNvSpPr>
            <a:spLocks noGrp="1"/>
          </p:cNvSpPr>
          <p:nvPr>
            <p:ph type="sldNum" sz="quarter" idx="12"/>
          </p:nvPr>
        </p:nvSpPr>
        <p:spPr/>
        <p:txBody>
          <a:bodyPr/>
          <a:lstStyle/>
          <a:p>
            <a:fld id="{577FBC47-F377-451E-A847-70C92969378E}" type="slidenum">
              <a:rPr lang="es-MX" smtClean="0"/>
              <a:t>14</a:t>
            </a:fld>
            <a:endParaRPr lang="es-MX"/>
          </a:p>
        </p:txBody>
      </p:sp>
    </p:spTree>
    <p:extLst>
      <p:ext uri="{BB962C8B-B14F-4D97-AF65-F5344CB8AC3E}">
        <p14:creationId xmlns:p14="http://schemas.microsoft.com/office/powerpoint/2010/main" val="443656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85192" y="929004"/>
            <a:ext cx="8229600" cy="555780"/>
          </a:xfrm>
          <a:solidFill>
            <a:schemeClr val="accent6">
              <a:lumMod val="60000"/>
              <a:lumOff val="40000"/>
            </a:schemeClr>
          </a:solidFill>
        </p:spPr>
        <p:txBody>
          <a:bodyPr>
            <a:normAutofit fontScale="90000"/>
          </a:bodyPr>
          <a:lstStyle/>
          <a:p>
            <a:r>
              <a:rPr lang="es-MX" sz="3600" dirty="0"/>
              <a:t>SUBVENCIONES DISTRITALES</a:t>
            </a:r>
          </a:p>
        </p:txBody>
      </p:sp>
      <p:sp>
        <p:nvSpPr>
          <p:cNvPr id="6" name="5 Marcador de contenido"/>
          <p:cNvSpPr>
            <a:spLocks noGrp="1"/>
          </p:cNvSpPr>
          <p:nvPr>
            <p:ph idx="1"/>
          </p:nvPr>
        </p:nvSpPr>
        <p:spPr>
          <a:xfrm>
            <a:off x="422912" y="1484784"/>
            <a:ext cx="8229600" cy="4824536"/>
          </a:xfrm>
          <a:solidFill>
            <a:schemeClr val="accent5">
              <a:lumMod val="20000"/>
              <a:lumOff val="80000"/>
            </a:schemeClr>
          </a:solidFill>
        </p:spPr>
        <p:txBody>
          <a:bodyPr vert="horz" lIns="91440" tIns="45720" rIns="91440" bIns="45720" rtlCol="0" anchor="t">
            <a:normAutofit/>
          </a:bodyPr>
          <a:lstStyle/>
          <a:p>
            <a:pPr marL="914400" lvl="2" indent="0">
              <a:buNone/>
            </a:pPr>
            <a:r>
              <a:rPr lang="es-ES" sz="3200" dirty="0"/>
              <a:t>Para que nuestro distrito obtenga estos fondos distritales para el año debemos (el CDFR) presentar un plan de gastos a la Fundación Rotaria (LFR). Este plan debe contener una descripción general de las actividades individuales que cada club desea financiar, basándose en las </a:t>
            </a:r>
            <a:r>
              <a:rPr lang="es-ES" sz="3200" u="sng" dirty="0"/>
              <a:t>solicitudes reales enviadas por cada club al distrito</a:t>
            </a:r>
            <a:r>
              <a:rPr lang="es-ES" sz="3200" dirty="0"/>
              <a:t>.</a:t>
            </a:r>
            <a:endParaRPr lang="es-MX" sz="3200" dirty="0"/>
          </a:p>
        </p:txBody>
      </p:sp>
      <p:sp>
        <p:nvSpPr>
          <p:cNvPr id="13" name="1 Título"/>
          <p:cNvSpPr txBox="1">
            <a:spLocks/>
          </p:cNvSpPr>
          <p:nvPr/>
        </p:nvSpPr>
        <p:spPr>
          <a:xfrm>
            <a:off x="385192" y="692696"/>
            <a:ext cx="8229600" cy="792088"/>
          </a:xfrm>
          <a:prstGeom prst="rect">
            <a:avLst/>
          </a:prstGeom>
          <a:solidFill>
            <a:schemeClr val="accent6">
              <a:lumMod val="60000"/>
              <a:lumOff val="4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z="3600" dirty="0"/>
              <a:t>SUBVENCIONES DISTRITALES20-21</a:t>
            </a:r>
          </a:p>
        </p:txBody>
      </p:sp>
      <p:pic>
        <p:nvPicPr>
          <p:cNvPr id="14" name="Picture 1"/>
          <p:cNvPicPr/>
          <p:nvPr/>
        </p:nvPicPr>
        <p:blipFill>
          <a:blip r:embed="rId2">
            <a:clrChange>
              <a:clrFrom>
                <a:srgbClr val="FFFFFF"/>
              </a:clrFrom>
              <a:clrTo>
                <a:srgbClr val="FFFFFF">
                  <a:alpha val="0"/>
                </a:srgbClr>
              </a:clrTo>
            </a:clrChange>
          </a:blip>
          <a:srcRect/>
          <a:stretch>
            <a:fillRect/>
          </a:stretch>
        </p:blipFill>
        <p:spPr bwMode="auto">
          <a:xfrm>
            <a:off x="107504" y="-27384"/>
            <a:ext cx="1944216" cy="720080"/>
          </a:xfrm>
          <a:prstGeom prst="rect">
            <a:avLst/>
          </a:prstGeom>
          <a:noFill/>
        </p:spPr>
      </p:pic>
      <p:sp>
        <p:nvSpPr>
          <p:cNvPr id="4" name="3 Marcador de número de diapositiva"/>
          <p:cNvSpPr>
            <a:spLocks noGrp="1"/>
          </p:cNvSpPr>
          <p:nvPr>
            <p:ph type="sldNum" sz="quarter" idx="12"/>
          </p:nvPr>
        </p:nvSpPr>
        <p:spPr/>
        <p:txBody>
          <a:bodyPr/>
          <a:lstStyle/>
          <a:p>
            <a:fld id="{577FBC47-F377-451E-A847-70C92969378E}" type="slidenum">
              <a:rPr lang="es-MX" smtClean="0"/>
              <a:t>2</a:t>
            </a:fld>
            <a:endParaRPr lang="es-MX"/>
          </a:p>
        </p:txBody>
      </p:sp>
      <p:sp>
        <p:nvSpPr>
          <p:cNvPr id="3" name="CuadroTexto 2">
            <a:extLst>
              <a:ext uri="{FF2B5EF4-FFF2-40B4-BE49-F238E27FC236}">
                <a16:creationId xmlns:a16="http://schemas.microsoft.com/office/drawing/2014/main" id="{382FE704-07DC-D343-B66F-13D969CB6740}"/>
              </a:ext>
            </a:extLst>
          </p:cNvPr>
          <p:cNvSpPr txBox="1"/>
          <p:nvPr/>
        </p:nvSpPr>
        <p:spPr>
          <a:xfrm>
            <a:off x="2286000" y="228600"/>
            <a:ext cx="5689600" cy="369332"/>
          </a:xfrm>
          <a:prstGeom prst="rect">
            <a:avLst/>
          </a:prstGeom>
          <a:noFill/>
        </p:spPr>
        <p:txBody>
          <a:bodyPr wrap="square" rtlCol="0">
            <a:spAutoFit/>
          </a:bodyPr>
          <a:lstStyle/>
          <a:p>
            <a:r>
              <a:rPr lang="es-ES_tradnl" b="1" dirty="0"/>
              <a:t>COMITÉ DISTRITAL LFR D-4110</a:t>
            </a:r>
          </a:p>
        </p:txBody>
      </p:sp>
    </p:spTree>
    <p:extLst>
      <p:ext uri="{BB962C8B-B14F-4D97-AF65-F5344CB8AC3E}">
        <p14:creationId xmlns:p14="http://schemas.microsoft.com/office/powerpoint/2010/main" val="325602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85192" y="929004"/>
            <a:ext cx="8229600" cy="555780"/>
          </a:xfrm>
          <a:solidFill>
            <a:schemeClr val="accent6">
              <a:lumMod val="60000"/>
              <a:lumOff val="40000"/>
            </a:schemeClr>
          </a:solidFill>
        </p:spPr>
        <p:txBody>
          <a:bodyPr>
            <a:normAutofit fontScale="90000"/>
          </a:bodyPr>
          <a:lstStyle/>
          <a:p>
            <a:r>
              <a:rPr lang="es-MX" sz="3600" dirty="0"/>
              <a:t>SUBVENCIONES DISTRITALES</a:t>
            </a:r>
          </a:p>
        </p:txBody>
      </p:sp>
      <p:sp>
        <p:nvSpPr>
          <p:cNvPr id="6" name="5 Marcador de contenido"/>
          <p:cNvSpPr>
            <a:spLocks noGrp="1"/>
          </p:cNvSpPr>
          <p:nvPr>
            <p:ph idx="1"/>
          </p:nvPr>
        </p:nvSpPr>
        <p:spPr>
          <a:xfrm>
            <a:off x="422912" y="1484784"/>
            <a:ext cx="8229600" cy="4824536"/>
          </a:xfrm>
          <a:solidFill>
            <a:schemeClr val="accent5">
              <a:lumMod val="20000"/>
              <a:lumOff val="80000"/>
            </a:schemeClr>
          </a:solidFill>
        </p:spPr>
        <p:txBody>
          <a:bodyPr>
            <a:normAutofit lnSpcReduction="10000"/>
          </a:bodyPr>
          <a:lstStyle/>
          <a:p>
            <a:pPr marL="914400" lvl="2" indent="0">
              <a:buNone/>
            </a:pPr>
            <a:endParaRPr lang="es-MX" dirty="0"/>
          </a:p>
          <a:p>
            <a:r>
              <a:rPr lang="es-ES" dirty="0"/>
              <a:t>Dado que todas las subvenciones de distrito individuales planificadas y aprobadas deben estar en manos del Distrito antes de que el distrito solicite fondos, todas las solicitudes deben estar en manos del Distrito antes del </a:t>
            </a:r>
            <a:r>
              <a:rPr lang="es-ES" b="1" dirty="0"/>
              <a:t>31 de Julio de 2020</a:t>
            </a:r>
            <a:r>
              <a:rPr lang="es-ES" dirty="0"/>
              <a:t>. El formulario de solicitud de Subvención Distrital se encuentra en el sitio web del distrito ( </a:t>
            </a:r>
            <a:r>
              <a:rPr lang="es-ES" u="sng" dirty="0">
                <a:hlinkClick r:id="rId2"/>
              </a:rPr>
              <a:t>www.fundaciond4110.com</a:t>
            </a:r>
            <a:r>
              <a:rPr lang="es-ES" dirty="0"/>
              <a:t> ) junto con las instrucciones de envío.</a:t>
            </a:r>
            <a:endParaRPr lang="es-MX" sz="2400" dirty="0"/>
          </a:p>
        </p:txBody>
      </p:sp>
      <p:sp>
        <p:nvSpPr>
          <p:cNvPr id="13" name="1 Título"/>
          <p:cNvSpPr txBox="1">
            <a:spLocks/>
          </p:cNvSpPr>
          <p:nvPr/>
        </p:nvSpPr>
        <p:spPr>
          <a:xfrm>
            <a:off x="385192" y="692696"/>
            <a:ext cx="8229600" cy="792088"/>
          </a:xfrm>
          <a:prstGeom prst="rect">
            <a:avLst/>
          </a:prstGeom>
          <a:solidFill>
            <a:schemeClr val="accent6">
              <a:lumMod val="60000"/>
              <a:lumOff val="4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z="3600" dirty="0"/>
              <a:t>SUBVENCIONES DISTRITALES 20-21</a:t>
            </a:r>
          </a:p>
        </p:txBody>
      </p:sp>
      <p:pic>
        <p:nvPicPr>
          <p:cNvPr id="14" name="Picture 1"/>
          <p:cNvPicPr/>
          <p:nvPr/>
        </p:nvPicPr>
        <p:blipFill>
          <a:blip r:embed="rId3">
            <a:clrChange>
              <a:clrFrom>
                <a:srgbClr val="FFFFFF"/>
              </a:clrFrom>
              <a:clrTo>
                <a:srgbClr val="FFFFFF">
                  <a:alpha val="0"/>
                </a:srgbClr>
              </a:clrTo>
            </a:clrChange>
          </a:blip>
          <a:srcRect/>
          <a:stretch>
            <a:fillRect/>
          </a:stretch>
        </p:blipFill>
        <p:spPr bwMode="auto">
          <a:xfrm>
            <a:off x="107504" y="-27384"/>
            <a:ext cx="1944216" cy="720080"/>
          </a:xfrm>
          <a:prstGeom prst="rect">
            <a:avLst/>
          </a:prstGeom>
          <a:noFill/>
        </p:spPr>
      </p:pic>
      <p:sp>
        <p:nvSpPr>
          <p:cNvPr id="4" name="3 Marcador de número de diapositiva"/>
          <p:cNvSpPr>
            <a:spLocks noGrp="1"/>
          </p:cNvSpPr>
          <p:nvPr>
            <p:ph type="sldNum" sz="quarter" idx="12"/>
          </p:nvPr>
        </p:nvSpPr>
        <p:spPr/>
        <p:txBody>
          <a:bodyPr/>
          <a:lstStyle/>
          <a:p>
            <a:fld id="{577FBC47-F377-451E-A847-70C92969378E}" type="slidenum">
              <a:rPr lang="es-MX" smtClean="0"/>
              <a:t>3</a:t>
            </a:fld>
            <a:endParaRPr lang="es-MX"/>
          </a:p>
        </p:txBody>
      </p:sp>
      <p:sp>
        <p:nvSpPr>
          <p:cNvPr id="3" name="CuadroTexto 2">
            <a:extLst>
              <a:ext uri="{FF2B5EF4-FFF2-40B4-BE49-F238E27FC236}">
                <a16:creationId xmlns:a16="http://schemas.microsoft.com/office/drawing/2014/main" id="{7BE987E9-9367-7F4A-B865-22760CD81892}"/>
              </a:ext>
            </a:extLst>
          </p:cNvPr>
          <p:cNvSpPr txBox="1"/>
          <p:nvPr/>
        </p:nvSpPr>
        <p:spPr>
          <a:xfrm>
            <a:off x="2260600" y="205210"/>
            <a:ext cx="5207000" cy="369332"/>
          </a:xfrm>
          <a:prstGeom prst="rect">
            <a:avLst/>
          </a:prstGeom>
          <a:noFill/>
        </p:spPr>
        <p:txBody>
          <a:bodyPr wrap="square" rtlCol="0">
            <a:spAutoFit/>
          </a:bodyPr>
          <a:lstStyle/>
          <a:p>
            <a:r>
              <a:rPr lang="es-ES_tradnl" b="1" dirty="0"/>
              <a:t>COMITÉ DISTRITAL LFR D-4110</a:t>
            </a:r>
          </a:p>
        </p:txBody>
      </p:sp>
    </p:spTree>
    <p:extLst>
      <p:ext uri="{BB962C8B-B14F-4D97-AF65-F5344CB8AC3E}">
        <p14:creationId xmlns:p14="http://schemas.microsoft.com/office/powerpoint/2010/main" val="963395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85192" y="929004"/>
            <a:ext cx="8229600" cy="555780"/>
          </a:xfrm>
          <a:solidFill>
            <a:schemeClr val="accent6">
              <a:lumMod val="60000"/>
              <a:lumOff val="40000"/>
            </a:schemeClr>
          </a:solidFill>
        </p:spPr>
        <p:txBody>
          <a:bodyPr>
            <a:normAutofit fontScale="90000"/>
          </a:bodyPr>
          <a:lstStyle/>
          <a:p>
            <a:r>
              <a:rPr lang="es-MX" sz="3600" dirty="0"/>
              <a:t>SUBVENCIONES DISTRITALES</a:t>
            </a:r>
          </a:p>
        </p:txBody>
      </p:sp>
      <p:sp>
        <p:nvSpPr>
          <p:cNvPr id="6" name="5 Marcador de contenido"/>
          <p:cNvSpPr>
            <a:spLocks noGrp="1"/>
          </p:cNvSpPr>
          <p:nvPr>
            <p:ph idx="1"/>
          </p:nvPr>
        </p:nvSpPr>
        <p:spPr>
          <a:xfrm>
            <a:off x="755576" y="1628800"/>
            <a:ext cx="7776864" cy="4680520"/>
          </a:xfrm>
          <a:solidFill>
            <a:schemeClr val="accent5">
              <a:lumMod val="20000"/>
              <a:lumOff val="80000"/>
            </a:schemeClr>
          </a:solidFill>
        </p:spPr>
        <p:txBody>
          <a:bodyPr vert="horz" lIns="91440" tIns="45720" rIns="91440" bIns="45720" rtlCol="0" anchor="t">
            <a:normAutofit/>
          </a:bodyPr>
          <a:lstStyle/>
          <a:p>
            <a:pPr marL="914400" lvl="2" indent="0">
              <a:buNone/>
            </a:pPr>
            <a:r>
              <a:rPr lang="es-ES" b="1" u="sng" dirty="0"/>
              <a:t>Los proyectos no deben iniciarse hasta que sean aprobados por el Comité Distrital de subvenciones y LFR. Una vez aprobado, notificaremos a los clubes que pueden comenzar sus proyectos excepto lo mencionado en el punto 7 al final</a:t>
            </a:r>
            <a:r>
              <a:rPr lang="es-ES" dirty="0"/>
              <a:t>. Lo que sigue es IMPORTANTE: Las Subvenciones Distritales funcionarán bajo la modalidad de REEMBOLSO y no de pago anticipado. Esto significa que después de que se complete el proyecto, el club envía al distrito el informe final y todos los recibos y comprobantes y entonces el distrito reembolsará al Club la parte del costo del proyecto que el distrito acordó.</a:t>
            </a:r>
            <a:endParaRPr lang="es-MX" dirty="0"/>
          </a:p>
        </p:txBody>
      </p:sp>
      <p:sp>
        <p:nvSpPr>
          <p:cNvPr id="13" name="1 Título"/>
          <p:cNvSpPr txBox="1">
            <a:spLocks/>
          </p:cNvSpPr>
          <p:nvPr/>
        </p:nvSpPr>
        <p:spPr>
          <a:xfrm>
            <a:off x="385192" y="692696"/>
            <a:ext cx="8229600" cy="792088"/>
          </a:xfrm>
          <a:prstGeom prst="rect">
            <a:avLst/>
          </a:prstGeom>
          <a:solidFill>
            <a:schemeClr val="accent6">
              <a:lumMod val="60000"/>
              <a:lumOff val="4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z="3600" dirty="0"/>
              <a:t>SUBVENCIONES DISTRITALES 20-21</a:t>
            </a:r>
          </a:p>
        </p:txBody>
      </p:sp>
      <p:pic>
        <p:nvPicPr>
          <p:cNvPr id="14" name="Picture 1"/>
          <p:cNvPicPr/>
          <p:nvPr/>
        </p:nvPicPr>
        <p:blipFill>
          <a:blip r:embed="rId2">
            <a:clrChange>
              <a:clrFrom>
                <a:srgbClr val="FFFFFF"/>
              </a:clrFrom>
              <a:clrTo>
                <a:srgbClr val="FFFFFF">
                  <a:alpha val="0"/>
                </a:srgbClr>
              </a:clrTo>
            </a:clrChange>
          </a:blip>
          <a:srcRect/>
          <a:stretch>
            <a:fillRect/>
          </a:stretch>
        </p:blipFill>
        <p:spPr bwMode="auto">
          <a:xfrm>
            <a:off x="107504" y="-27384"/>
            <a:ext cx="1944216" cy="720080"/>
          </a:xfrm>
          <a:prstGeom prst="rect">
            <a:avLst/>
          </a:prstGeom>
          <a:noFill/>
        </p:spPr>
      </p:pic>
      <p:sp>
        <p:nvSpPr>
          <p:cNvPr id="4" name="3 Marcador de número de diapositiva"/>
          <p:cNvSpPr>
            <a:spLocks noGrp="1"/>
          </p:cNvSpPr>
          <p:nvPr>
            <p:ph type="sldNum" sz="quarter" idx="12"/>
          </p:nvPr>
        </p:nvSpPr>
        <p:spPr/>
        <p:txBody>
          <a:bodyPr/>
          <a:lstStyle/>
          <a:p>
            <a:fld id="{577FBC47-F377-451E-A847-70C92969378E}" type="slidenum">
              <a:rPr lang="es-MX" smtClean="0"/>
              <a:t>4</a:t>
            </a:fld>
            <a:endParaRPr lang="es-MX" dirty="0"/>
          </a:p>
        </p:txBody>
      </p:sp>
      <p:sp>
        <p:nvSpPr>
          <p:cNvPr id="3" name="CuadroTexto 2">
            <a:extLst>
              <a:ext uri="{FF2B5EF4-FFF2-40B4-BE49-F238E27FC236}">
                <a16:creationId xmlns:a16="http://schemas.microsoft.com/office/drawing/2014/main" id="{4BDF327A-2AF4-EF41-8E04-23EEE8CFAF89}"/>
              </a:ext>
            </a:extLst>
          </p:cNvPr>
          <p:cNvSpPr txBox="1"/>
          <p:nvPr/>
        </p:nvSpPr>
        <p:spPr>
          <a:xfrm>
            <a:off x="2329408" y="127000"/>
            <a:ext cx="3791992" cy="369332"/>
          </a:xfrm>
          <a:prstGeom prst="rect">
            <a:avLst/>
          </a:prstGeom>
          <a:noFill/>
        </p:spPr>
        <p:txBody>
          <a:bodyPr wrap="square" rtlCol="0">
            <a:spAutoFit/>
          </a:bodyPr>
          <a:lstStyle/>
          <a:p>
            <a:r>
              <a:rPr lang="es-ES_tradnl" b="1" dirty="0"/>
              <a:t>COMITÉ DISTRITAL LFR D-4110</a:t>
            </a:r>
          </a:p>
        </p:txBody>
      </p:sp>
    </p:spTree>
    <p:extLst>
      <p:ext uri="{BB962C8B-B14F-4D97-AF65-F5344CB8AC3E}">
        <p14:creationId xmlns:p14="http://schemas.microsoft.com/office/powerpoint/2010/main" val="341182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85192" y="929004"/>
            <a:ext cx="8229600" cy="555780"/>
          </a:xfrm>
          <a:solidFill>
            <a:schemeClr val="accent6">
              <a:lumMod val="60000"/>
              <a:lumOff val="40000"/>
            </a:schemeClr>
          </a:solidFill>
        </p:spPr>
        <p:txBody>
          <a:bodyPr>
            <a:normAutofit fontScale="90000"/>
          </a:bodyPr>
          <a:lstStyle/>
          <a:p>
            <a:r>
              <a:rPr lang="es-MX" sz="3600" dirty="0"/>
              <a:t>SUBVENCIONES DISTRITALES</a:t>
            </a:r>
          </a:p>
        </p:txBody>
      </p:sp>
      <p:sp>
        <p:nvSpPr>
          <p:cNvPr id="6" name="5 Marcador de contenido"/>
          <p:cNvSpPr>
            <a:spLocks noGrp="1"/>
          </p:cNvSpPr>
          <p:nvPr>
            <p:ph idx="1"/>
          </p:nvPr>
        </p:nvSpPr>
        <p:spPr>
          <a:xfrm>
            <a:off x="755576" y="1628800"/>
            <a:ext cx="7776864" cy="4680520"/>
          </a:xfrm>
          <a:solidFill>
            <a:schemeClr val="accent5">
              <a:lumMod val="20000"/>
              <a:lumOff val="80000"/>
            </a:schemeClr>
          </a:solidFill>
        </p:spPr>
        <p:txBody>
          <a:bodyPr>
            <a:normAutofit fontScale="85000" lnSpcReduction="20000"/>
          </a:bodyPr>
          <a:lstStyle/>
          <a:p>
            <a:r>
              <a:rPr lang="es-ES" b="1" dirty="0"/>
              <a:t>Directrices </a:t>
            </a:r>
            <a:r>
              <a:rPr lang="es-ES" dirty="0"/>
              <a:t>-sujeto a revisión y enmienda durante todo el año:</a:t>
            </a:r>
            <a:endParaRPr lang="es-MX" sz="2400" dirty="0"/>
          </a:p>
          <a:p>
            <a:r>
              <a:rPr lang="es-ES" dirty="0"/>
              <a:t>1. El distrito puede asignar montos de 20,000 a  40,000 pesos para el proyecto de un club individual, pero el monto que realmente se asignará se determinará después de recibir todas las solicitudes y dependerá de las contribuciones del club respectivo a La Fundación. Esto permitirá al distrito apoyar una amplia diversidad de proyectos en lugar de apoyar sólo unos pocos proyectos con algunos clubes. El distrito hará el reembolso al club de los gastos aprobados al recibir un informe final y los recibos detallando los gastos.</a:t>
            </a:r>
            <a:endParaRPr lang="es-MX" dirty="0"/>
          </a:p>
        </p:txBody>
      </p:sp>
      <p:sp>
        <p:nvSpPr>
          <p:cNvPr id="13" name="1 Título"/>
          <p:cNvSpPr txBox="1">
            <a:spLocks/>
          </p:cNvSpPr>
          <p:nvPr/>
        </p:nvSpPr>
        <p:spPr>
          <a:xfrm>
            <a:off x="385192" y="692696"/>
            <a:ext cx="8229600" cy="792088"/>
          </a:xfrm>
          <a:prstGeom prst="rect">
            <a:avLst/>
          </a:prstGeom>
          <a:solidFill>
            <a:schemeClr val="accent6">
              <a:lumMod val="60000"/>
              <a:lumOff val="4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z="3600" dirty="0"/>
              <a:t>SUBVENCIONES DISTRITALES 20-21</a:t>
            </a:r>
          </a:p>
        </p:txBody>
      </p:sp>
      <p:pic>
        <p:nvPicPr>
          <p:cNvPr id="14" name="Picture 1"/>
          <p:cNvPicPr/>
          <p:nvPr/>
        </p:nvPicPr>
        <p:blipFill>
          <a:blip r:embed="rId2">
            <a:clrChange>
              <a:clrFrom>
                <a:srgbClr val="FFFFFF"/>
              </a:clrFrom>
              <a:clrTo>
                <a:srgbClr val="FFFFFF">
                  <a:alpha val="0"/>
                </a:srgbClr>
              </a:clrTo>
            </a:clrChange>
          </a:blip>
          <a:srcRect/>
          <a:stretch>
            <a:fillRect/>
          </a:stretch>
        </p:blipFill>
        <p:spPr bwMode="auto">
          <a:xfrm>
            <a:off x="107504" y="-27384"/>
            <a:ext cx="1944216" cy="720080"/>
          </a:xfrm>
          <a:prstGeom prst="rect">
            <a:avLst/>
          </a:prstGeom>
          <a:noFill/>
        </p:spPr>
      </p:pic>
      <p:sp>
        <p:nvSpPr>
          <p:cNvPr id="4" name="3 Marcador de número de diapositiva"/>
          <p:cNvSpPr>
            <a:spLocks noGrp="1"/>
          </p:cNvSpPr>
          <p:nvPr>
            <p:ph type="sldNum" sz="quarter" idx="12"/>
          </p:nvPr>
        </p:nvSpPr>
        <p:spPr/>
        <p:txBody>
          <a:bodyPr/>
          <a:lstStyle/>
          <a:p>
            <a:fld id="{577FBC47-F377-451E-A847-70C92969378E}" type="slidenum">
              <a:rPr lang="es-MX" smtClean="0"/>
              <a:t>5</a:t>
            </a:fld>
            <a:endParaRPr lang="es-MX"/>
          </a:p>
        </p:txBody>
      </p:sp>
      <p:sp>
        <p:nvSpPr>
          <p:cNvPr id="3" name="CuadroTexto 2">
            <a:extLst>
              <a:ext uri="{FF2B5EF4-FFF2-40B4-BE49-F238E27FC236}">
                <a16:creationId xmlns:a16="http://schemas.microsoft.com/office/drawing/2014/main" id="{2735E70D-6207-D34C-9A25-F14C709A14E7}"/>
              </a:ext>
            </a:extLst>
          </p:cNvPr>
          <p:cNvSpPr txBox="1"/>
          <p:nvPr/>
        </p:nvSpPr>
        <p:spPr>
          <a:xfrm>
            <a:off x="2311400" y="136525"/>
            <a:ext cx="5410200" cy="369332"/>
          </a:xfrm>
          <a:prstGeom prst="rect">
            <a:avLst/>
          </a:prstGeom>
          <a:noFill/>
        </p:spPr>
        <p:txBody>
          <a:bodyPr wrap="square" rtlCol="0">
            <a:spAutoFit/>
          </a:bodyPr>
          <a:lstStyle/>
          <a:p>
            <a:r>
              <a:rPr lang="es-ES_tradnl" b="1" dirty="0"/>
              <a:t>COMITÉ DISTRITAL LFR D-4110</a:t>
            </a:r>
          </a:p>
        </p:txBody>
      </p:sp>
    </p:spTree>
    <p:extLst>
      <p:ext uri="{BB962C8B-B14F-4D97-AF65-F5344CB8AC3E}">
        <p14:creationId xmlns:p14="http://schemas.microsoft.com/office/powerpoint/2010/main" val="1036672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85192" y="929004"/>
            <a:ext cx="8229600" cy="555780"/>
          </a:xfrm>
          <a:solidFill>
            <a:schemeClr val="accent6">
              <a:lumMod val="60000"/>
              <a:lumOff val="40000"/>
            </a:schemeClr>
          </a:solidFill>
        </p:spPr>
        <p:txBody>
          <a:bodyPr>
            <a:normAutofit fontScale="90000"/>
          </a:bodyPr>
          <a:lstStyle/>
          <a:p>
            <a:r>
              <a:rPr lang="es-MX" sz="3600" dirty="0"/>
              <a:t>SUBVENCIONES DISTRITALES</a:t>
            </a:r>
          </a:p>
        </p:txBody>
      </p:sp>
      <p:sp>
        <p:nvSpPr>
          <p:cNvPr id="6" name="5 Marcador de contenido"/>
          <p:cNvSpPr>
            <a:spLocks noGrp="1"/>
          </p:cNvSpPr>
          <p:nvPr>
            <p:ph idx="1"/>
          </p:nvPr>
        </p:nvSpPr>
        <p:spPr>
          <a:xfrm>
            <a:off x="755576" y="1628800"/>
            <a:ext cx="7776864" cy="4680520"/>
          </a:xfrm>
          <a:solidFill>
            <a:schemeClr val="accent5">
              <a:lumMod val="20000"/>
              <a:lumOff val="80000"/>
            </a:schemeClr>
          </a:solidFill>
        </p:spPr>
        <p:txBody>
          <a:bodyPr>
            <a:normAutofit fontScale="92500" lnSpcReduction="20000"/>
          </a:bodyPr>
          <a:lstStyle/>
          <a:p>
            <a:r>
              <a:rPr lang="es-ES" b="1" dirty="0"/>
              <a:t>Directrices </a:t>
            </a:r>
            <a:r>
              <a:rPr lang="es-ES" dirty="0"/>
              <a:t>-sujeto a revisión y enmienda durante todo el año:</a:t>
            </a:r>
            <a:endParaRPr lang="es-MX" sz="2400" dirty="0"/>
          </a:p>
          <a:p>
            <a:r>
              <a:rPr lang="es-ES" dirty="0"/>
              <a:t>1.1</a:t>
            </a:r>
            <a:endParaRPr lang="es-MX" sz="2400" dirty="0"/>
          </a:p>
          <a:p>
            <a:r>
              <a:rPr lang="es-ES" dirty="0"/>
              <a:t>Si al terminar el proyecto, el club gastó menos que lo originalmente presupuestado, así lo hará constar en el informe final y el distrito reembolsará el 50%. Si el gasto final fue mayor al esperado, el distrito reembolsará el importe originalmente comprometido. Ambos casos requieren previamente haber recibido satisfactoriamente el informe final y los comprobantes respectivos.</a:t>
            </a:r>
            <a:endParaRPr lang="es-MX" sz="2400" dirty="0"/>
          </a:p>
          <a:p>
            <a:pPr marL="914400" lvl="2" indent="0">
              <a:buNone/>
            </a:pPr>
            <a:endParaRPr lang="es-MX" dirty="0"/>
          </a:p>
        </p:txBody>
      </p:sp>
      <p:sp>
        <p:nvSpPr>
          <p:cNvPr id="13" name="1 Título"/>
          <p:cNvSpPr txBox="1">
            <a:spLocks/>
          </p:cNvSpPr>
          <p:nvPr/>
        </p:nvSpPr>
        <p:spPr>
          <a:xfrm>
            <a:off x="385192" y="692696"/>
            <a:ext cx="8229600" cy="792088"/>
          </a:xfrm>
          <a:prstGeom prst="rect">
            <a:avLst/>
          </a:prstGeom>
          <a:solidFill>
            <a:schemeClr val="accent6">
              <a:lumMod val="60000"/>
              <a:lumOff val="4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z="3600" dirty="0"/>
              <a:t>SUBVENCIONES DISTRITALES 20-21</a:t>
            </a:r>
          </a:p>
        </p:txBody>
      </p:sp>
      <p:pic>
        <p:nvPicPr>
          <p:cNvPr id="14" name="Picture 1"/>
          <p:cNvPicPr/>
          <p:nvPr/>
        </p:nvPicPr>
        <p:blipFill>
          <a:blip r:embed="rId2">
            <a:clrChange>
              <a:clrFrom>
                <a:srgbClr val="FFFFFF"/>
              </a:clrFrom>
              <a:clrTo>
                <a:srgbClr val="FFFFFF">
                  <a:alpha val="0"/>
                </a:srgbClr>
              </a:clrTo>
            </a:clrChange>
          </a:blip>
          <a:srcRect/>
          <a:stretch>
            <a:fillRect/>
          </a:stretch>
        </p:blipFill>
        <p:spPr bwMode="auto">
          <a:xfrm>
            <a:off x="107504" y="-27384"/>
            <a:ext cx="1944216" cy="720080"/>
          </a:xfrm>
          <a:prstGeom prst="rect">
            <a:avLst/>
          </a:prstGeom>
          <a:noFill/>
        </p:spPr>
      </p:pic>
      <p:sp>
        <p:nvSpPr>
          <p:cNvPr id="4" name="3 Marcador de número de diapositiva"/>
          <p:cNvSpPr>
            <a:spLocks noGrp="1"/>
          </p:cNvSpPr>
          <p:nvPr>
            <p:ph type="sldNum" sz="quarter" idx="12"/>
          </p:nvPr>
        </p:nvSpPr>
        <p:spPr/>
        <p:txBody>
          <a:bodyPr/>
          <a:lstStyle/>
          <a:p>
            <a:fld id="{577FBC47-F377-451E-A847-70C92969378E}" type="slidenum">
              <a:rPr lang="es-MX" smtClean="0"/>
              <a:t>6</a:t>
            </a:fld>
            <a:endParaRPr lang="es-MX"/>
          </a:p>
        </p:txBody>
      </p:sp>
      <p:sp>
        <p:nvSpPr>
          <p:cNvPr id="3" name="CuadroTexto 2">
            <a:extLst>
              <a:ext uri="{FF2B5EF4-FFF2-40B4-BE49-F238E27FC236}">
                <a16:creationId xmlns:a16="http://schemas.microsoft.com/office/drawing/2014/main" id="{2735E70D-6207-D34C-9A25-F14C709A14E7}"/>
              </a:ext>
            </a:extLst>
          </p:cNvPr>
          <p:cNvSpPr txBox="1"/>
          <p:nvPr/>
        </p:nvSpPr>
        <p:spPr>
          <a:xfrm>
            <a:off x="2311400" y="136525"/>
            <a:ext cx="5410200" cy="369332"/>
          </a:xfrm>
          <a:prstGeom prst="rect">
            <a:avLst/>
          </a:prstGeom>
          <a:noFill/>
        </p:spPr>
        <p:txBody>
          <a:bodyPr wrap="square" rtlCol="0">
            <a:spAutoFit/>
          </a:bodyPr>
          <a:lstStyle/>
          <a:p>
            <a:r>
              <a:rPr lang="es-ES_tradnl" b="1" dirty="0"/>
              <a:t>COMITÉ DISTRITAL LFR D-4110</a:t>
            </a:r>
          </a:p>
        </p:txBody>
      </p:sp>
    </p:spTree>
    <p:extLst>
      <p:ext uri="{BB962C8B-B14F-4D97-AF65-F5344CB8AC3E}">
        <p14:creationId xmlns:p14="http://schemas.microsoft.com/office/powerpoint/2010/main" val="2406275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85192" y="929004"/>
            <a:ext cx="8229600" cy="555780"/>
          </a:xfrm>
          <a:solidFill>
            <a:schemeClr val="accent6">
              <a:lumMod val="60000"/>
              <a:lumOff val="40000"/>
            </a:schemeClr>
          </a:solidFill>
        </p:spPr>
        <p:txBody>
          <a:bodyPr>
            <a:normAutofit fontScale="90000"/>
          </a:bodyPr>
          <a:lstStyle/>
          <a:p>
            <a:r>
              <a:rPr lang="es-MX" sz="3600" dirty="0"/>
              <a:t>SUBVENCIONES DISTRITALES</a:t>
            </a:r>
          </a:p>
        </p:txBody>
      </p:sp>
      <p:sp>
        <p:nvSpPr>
          <p:cNvPr id="6" name="5 Marcador de contenido"/>
          <p:cNvSpPr>
            <a:spLocks noGrp="1"/>
          </p:cNvSpPr>
          <p:nvPr>
            <p:ph idx="1"/>
          </p:nvPr>
        </p:nvSpPr>
        <p:spPr>
          <a:xfrm>
            <a:off x="755576" y="1628800"/>
            <a:ext cx="7776864" cy="4680520"/>
          </a:xfrm>
          <a:solidFill>
            <a:schemeClr val="accent5">
              <a:lumMod val="20000"/>
              <a:lumOff val="80000"/>
            </a:schemeClr>
          </a:solidFill>
        </p:spPr>
        <p:txBody>
          <a:bodyPr>
            <a:normAutofit/>
          </a:bodyPr>
          <a:lstStyle/>
          <a:p>
            <a:r>
              <a:rPr lang="es-ES" b="1" dirty="0"/>
              <a:t>Directrices </a:t>
            </a:r>
            <a:r>
              <a:rPr lang="es-ES" dirty="0"/>
              <a:t>–</a:t>
            </a:r>
          </a:p>
          <a:p>
            <a:r>
              <a:rPr lang="es-ES" dirty="0"/>
              <a:t>2. hay un límite de una Subvención Distrital por Club.</a:t>
            </a:r>
            <a:endParaRPr lang="es-MX" dirty="0"/>
          </a:p>
          <a:p>
            <a:pPr marL="0" indent="0">
              <a:buNone/>
            </a:pPr>
            <a:endParaRPr lang="es-MX" dirty="0"/>
          </a:p>
          <a:p>
            <a:endParaRPr lang="es-MX" sz="2400" dirty="0"/>
          </a:p>
        </p:txBody>
      </p:sp>
      <p:sp>
        <p:nvSpPr>
          <p:cNvPr id="13" name="1 Título"/>
          <p:cNvSpPr txBox="1">
            <a:spLocks/>
          </p:cNvSpPr>
          <p:nvPr/>
        </p:nvSpPr>
        <p:spPr>
          <a:xfrm>
            <a:off x="385192" y="692696"/>
            <a:ext cx="8229600" cy="792088"/>
          </a:xfrm>
          <a:prstGeom prst="rect">
            <a:avLst/>
          </a:prstGeom>
          <a:solidFill>
            <a:schemeClr val="accent6">
              <a:lumMod val="60000"/>
              <a:lumOff val="4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z="3600" dirty="0"/>
              <a:t>SUBVENCIONES DISTRITALES 20-21</a:t>
            </a:r>
          </a:p>
        </p:txBody>
      </p:sp>
      <p:pic>
        <p:nvPicPr>
          <p:cNvPr id="14" name="Picture 1"/>
          <p:cNvPicPr/>
          <p:nvPr/>
        </p:nvPicPr>
        <p:blipFill>
          <a:blip r:embed="rId2">
            <a:clrChange>
              <a:clrFrom>
                <a:srgbClr val="FFFFFF"/>
              </a:clrFrom>
              <a:clrTo>
                <a:srgbClr val="FFFFFF">
                  <a:alpha val="0"/>
                </a:srgbClr>
              </a:clrTo>
            </a:clrChange>
          </a:blip>
          <a:srcRect/>
          <a:stretch>
            <a:fillRect/>
          </a:stretch>
        </p:blipFill>
        <p:spPr bwMode="auto">
          <a:xfrm>
            <a:off x="107504" y="-27384"/>
            <a:ext cx="1944216" cy="720080"/>
          </a:xfrm>
          <a:prstGeom prst="rect">
            <a:avLst/>
          </a:prstGeom>
          <a:noFill/>
        </p:spPr>
      </p:pic>
      <p:sp>
        <p:nvSpPr>
          <p:cNvPr id="4" name="3 Marcador de número de diapositiva"/>
          <p:cNvSpPr>
            <a:spLocks noGrp="1"/>
          </p:cNvSpPr>
          <p:nvPr>
            <p:ph type="sldNum" sz="quarter" idx="12"/>
          </p:nvPr>
        </p:nvSpPr>
        <p:spPr/>
        <p:txBody>
          <a:bodyPr/>
          <a:lstStyle/>
          <a:p>
            <a:fld id="{577FBC47-F377-451E-A847-70C92969378E}" type="slidenum">
              <a:rPr lang="es-MX" smtClean="0"/>
              <a:t>7</a:t>
            </a:fld>
            <a:endParaRPr lang="es-MX"/>
          </a:p>
        </p:txBody>
      </p:sp>
      <p:sp>
        <p:nvSpPr>
          <p:cNvPr id="3" name="CuadroTexto 2">
            <a:extLst>
              <a:ext uri="{FF2B5EF4-FFF2-40B4-BE49-F238E27FC236}">
                <a16:creationId xmlns:a16="http://schemas.microsoft.com/office/drawing/2014/main" id="{F57E7347-BDF2-594F-B3D0-C8092AE10E82}"/>
              </a:ext>
            </a:extLst>
          </p:cNvPr>
          <p:cNvSpPr txBox="1"/>
          <p:nvPr/>
        </p:nvSpPr>
        <p:spPr>
          <a:xfrm>
            <a:off x="2197100" y="292100"/>
            <a:ext cx="6070600" cy="369332"/>
          </a:xfrm>
          <a:prstGeom prst="rect">
            <a:avLst/>
          </a:prstGeom>
          <a:noFill/>
        </p:spPr>
        <p:txBody>
          <a:bodyPr wrap="square" rtlCol="0">
            <a:spAutoFit/>
          </a:bodyPr>
          <a:lstStyle/>
          <a:p>
            <a:r>
              <a:rPr lang="es-ES_tradnl" b="1" dirty="0"/>
              <a:t>COMITÉ DISTRITAL de LA FUNDACION ROTARIA D-4110</a:t>
            </a:r>
          </a:p>
        </p:txBody>
      </p:sp>
    </p:spTree>
    <p:extLst>
      <p:ext uri="{BB962C8B-B14F-4D97-AF65-F5344CB8AC3E}">
        <p14:creationId xmlns:p14="http://schemas.microsoft.com/office/powerpoint/2010/main" val="4241396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85192" y="929004"/>
            <a:ext cx="8229600" cy="555780"/>
          </a:xfrm>
          <a:solidFill>
            <a:schemeClr val="accent6">
              <a:lumMod val="60000"/>
              <a:lumOff val="40000"/>
            </a:schemeClr>
          </a:solidFill>
        </p:spPr>
        <p:txBody>
          <a:bodyPr>
            <a:normAutofit fontScale="90000"/>
          </a:bodyPr>
          <a:lstStyle/>
          <a:p>
            <a:r>
              <a:rPr lang="es-MX" sz="3600" dirty="0"/>
              <a:t>SUBVENCIONES DISTRITALES</a:t>
            </a:r>
          </a:p>
        </p:txBody>
      </p:sp>
      <p:sp>
        <p:nvSpPr>
          <p:cNvPr id="6" name="5 Marcador de contenido"/>
          <p:cNvSpPr>
            <a:spLocks noGrp="1"/>
          </p:cNvSpPr>
          <p:nvPr>
            <p:ph idx="1"/>
          </p:nvPr>
        </p:nvSpPr>
        <p:spPr>
          <a:xfrm>
            <a:off x="755576" y="1628800"/>
            <a:ext cx="7776864" cy="4680520"/>
          </a:xfrm>
          <a:solidFill>
            <a:schemeClr val="accent5">
              <a:lumMod val="20000"/>
              <a:lumOff val="80000"/>
            </a:schemeClr>
          </a:solidFill>
        </p:spPr>
        <p:txBody>
          <a:bodyPr>
            <a:normAutofit/>
          </a:bodyPr>
          <a:lstStyle/>
          <a:p>
            <a:r>
              <a:rPr lang="es-ES" b="1" dirty="0"/>
              <a:t>Directrices </a:t>
            </a:r>
            <a:r>
              <a:rPr lang="es-ES" dirty="0"/>
              <a:t>–</a:t>
            </a:r>
          </a:p>
          <a:p>
            <a:r>
              <a:rPr lang="es-ES" sz="2400" dirty="0"/>
              <a:t>3. Al hacer la solicitud de una SD (subvención distrital), un club debe contribuir con sus propios recursos cuando menos el 50% del costo total de su proyecto y el distrito, a través de los fondos de la SD, cubrirá el resto, sujeto al monto aprobado. Adicionalmente, el Club debe ser capaz de cubrir temporalmente el 100% del costo del proyecto por adelantado, ya que el distrito no financiará su parte del proyecto hasta que el proyecto sea completado y el informe final con recibos adjuntos sean enviados para reembolso.</a:t>
            </a:r>
            <a:endParaRPr lang="es-MX" sz="2400" dirty="0"/>
          </a:p>
          <a:p>
            <a:endParaRPr lang="es-MX" sz="2400" dirty="0"/>
          </a:p>
        </p:txBody>
      </p:sp>
      <p:sp>
        <p:nvSpPr>
          <p:cNvPr id="13" name="1 Título"/>
          <p:cNvSpPr txBox="1">
            <a:spLocks/>
          </p:cNvSpPr>
          <p:nvPr/>
        </p:nvSpPr>
        <p:spPr>
          <a:xfrm>
            <a:off x="385192" y="692696"/>
            <a:ext cx="8229600" cy="792088"/>
          </a:xfrm>
          <a:prstGeom prst="rect">
            <a:avLst/>
          </a:prstGeom>
          <a:solidFill>
            <a:schemeClr val="accent6">
              <a:lumMod val="60000"/>
              <a:lumOff val="4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z="3600" dirty="0"/>
              <a:t>SUBVENCIONES DISTRITALES 20-21</a:t>
            </a:r>
          </a:p>
        </p:txBody>
      </p:sp>
      <p:pic>
        <p:nvPicPr>
          <p:cNvPr id="14" name="Picture 1"/>
          <p:cNvPicPr/>
          <p:nvPr/>
        </p:nvPicPr>
        <p:blipFill>
          <a:blip r:embed="rId2">
            <a:clrChange>
              <a:clrFrom>
                <a:srgbClr val="FFFFFF"/>
              </a:clrFrom>
              <a:clrTo>
                <a:srgbClr val="FFFFFF">
                  <a:alpha val="0"/>
                </a:srgbClr>
              </a:clrTo>
            </a:clrChange>
          </a:blip>
          <a:srcRect/>
          <a:stretch>
            <a:fillRect/>
          </a:stretch>
        </p:blipFill>
        <p:spPr bwMode="auto">
          <a:xfrm>
            <a:off x="107504" y="-27384"/>
            <a:ext cx="1944216" cy="720080"/>
          </a:xfrm>
          <a:prstGeom prst="rect">
            <a:avLst/>
          </a:prstGeom>
          <a:noFill/>
        </p:spPr>
      </p:pic>
      <p:sp>
        <p:nvSpPr>
          <p:cNvPr id="4" name="3 Marcador de número de diapositiva"/>
          <p:cNvSpPr>
            <a:spLocks noGrp="1"/>
          </p:cNvSpPr>
          <p:nvPr>
            <p:ph type="sldNum" sz="quarter" idx="12"/>
          </p:nvPr>
        </p:nvSpPr>
        <p:spPr/>
        <p:txBody>
          <a:bodyPr/>
          <a:lstStyle/>
          <a:p>
            <a:fld id="{577FBC47-F377-451E-A847-70C92969378E}" type="slidenum">
              <a:rPr lang="es-MX" smtClean="0"/>
              <a:t>8</a:t>
            </a:fld>
            <a:endParaRPr lang="es-MX"/>
          </a:p>
        </p:txBody>
      </p:sp>
      <p:sp>
        <p:nvSpPr>
          <p:cNvPr id="3" name="CuadroTexto 2">
            <a:extLst>
              <a:ext uri="{FF2B5EF4-FFF2-40B4-BE49-F238E27FC236}">
                <a16:creationId xmlns:a16="http://schemas.microsoft.com/office/drawing/2014/main" id="{732C348F-2302-0C46-BFB4-30B5CA0C79DB}"/>
              </a:ext>
            </a:extLst>
          </p:cNvPr>
          <p:cNvSpPr txBox="1"/>
          <p:nvPr/>
        </p:nvSpPr>
        <p:spPr>
          <a:xfrm>
            <a:off x="2387600" y="304800"/>
            <a:ext cx="6144840" cy="369332"/>
          </a:xfrm>
          <a:prstGeom prst="rect">
            <a:avLst/>
          </a:prstGeom>
          <a:noFill/>
        </p:spPr>
        <p:txBody>
          <a:bodyPr wrap="square" rtlCol="0">
            <a:spAutoFit/>
          </a:bodyPr>
          <a:lstStyle/>
          <a:p>
            <a:r>
              <a:rPr lang="es-ES_tradnl" b="1" dirty="0"/>
              <a:t>COMITÉ DISTRITAL de LA FUNDACION ROTARIA D-4110</a:t>
            </a:r>
          </a:p>
        </p:txBody>
      </p:sp>
    </p:spTree>
    <p:extLst>
      <p:ext uri="{BB962C8B-B14F-4D97-AF65-F5344CB8AC3E}">
        <p14:creationId xmlns:p14="http://schemas.microsoft.com/office/powerpoint/2010/main" val="2865179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85192" y="929004"/>
            <a:ext cx="8229600" cy="555780"/>
          </a:xfrm>
          <a:solidFill>
            <a:schemeClr val="accent6">
              <a:lumMod val="60000"/>
              <a:lumOff val="40000"/>
            </a:schemeClr>
          </a:solidFill>
        </p:spPr>
        <p:txBody>
          <a:bodyPr>
            <a:normAutofit fontScale="90000"/>
          </a:bodyPr>
          <a:lstStyle/>
          <a:p>
            <a:r>
              <a:rPr lang="es-MX" sz="3600" dirty="0"/>
              <a:t>SUBVENCIONES DISTRITALES</a:t>
            </a:r>
          </a:p>
        </p:txBody>
      </p:sp>
      <p:sp>
        <p:nvSpPr>
          <p:cNvPr id="6" name="5 Marcador de contenido"/>
          <p:cNvSpPr>
            <a:spLocks noGrp="1"/>
          </p:cNvSpPr>
          <p:nvPr>
            <p:ph idx="1"/>
          </p:nvPr>
        </p:nvSpPr>
        <p:spPr>
          <a:xfrm>
            <a:off x="755576" y="1628800"/>
            <a:ext cx="7776864" cy="4680520"/>
          </a:xfrm>
          <a:solidFill>
            <a:schemeClr val="accent5">
              <a:lumMod val="20000"/>
              <a:lumOff val="80000"/>
            </a:schemeClr>
          </a:solidFill>
        </p:spPr>
        <p:txBody>
          <a:bodyPr vert="horz" lIns="91440" tIns="45720" rIns="91440" bIns="45720" rtlCol="0" anchor="t">
            <a:normAutofit/>
          </a:bodyPr>
          <a:lstStyle/>
          <a:p>
            <a:r>
              <a:rPr lang="es-ES" dirty="0"/>
              <a:t>4. Además, el Comité de subvenciones considerará:</a:t>
            </a:r>
            <a:endParaRPr lang="es-MX" dirty="0"/>
          </a:p>
          <a:p>
            <a:r>
              <a:rPr lang="es-ES" dirty="0"/>
              <a:t>a. ¿tiene el Club una historia positiva de donaciones a LFR y polio Plus en los últimos tres años? </a:t>
            </a:r>
            <a:endParaRPr lang="es-ES" dirty="0">
              <a:cs typeface="Calibri"/>
            </a:endParaRPr>
          </a:p>
        </p:txBody>
      </p:sp>
      <p:sp>
        <p:nvSpPr>
          <p:cNvPr id="13" name="1 Título"/>
          <p:cNvSpPr txBox="1">
            <a:spLocks/>
          </p:cNvSpPr>
          <p:nvPr/>
        </p:nvSpPr>
        <p:spPr>
          <a:xfrm>
            <a:off x="385192" y="692696"/>
            <a:ext cx="8229600" cy="792088"/>
          </a:xfrm>
          <a:prstGeom prst="rect">
            <a:avLst/>
          </a:prstGeom>
          <a:solidFill>
            <a:schemeClr val="accent6">
              <a:lumMod val="60000"/>
              <a:lumOff val="4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z="3600" dirty="0"/>
              <a:t>SUBVENCIONES DISTRITALES 20-21</a:t>
            </a:r>
          </a:p>
        </p:txBody>
      </p:sp>
      <p:pic>
        <p:nvPicPr>
          <p:cNvPr id="14" name="Picture 1"/>
          <p:cNvPicPr/>
          <p:nvPr/>
        </p:nvPicPr>
        <p:blipFill>
          <a:blip r:embed="rId2">
            <a:clrChange>
              <a:clrFrom>
                <a:srgbClr val="FFFFFF"/>
              </a:clrFrom>
              <a:clrTo>
                <a:srgbClr val="FFFFFF">
                  <a:alpha val="0"/>
                </a:srgbClr>
              </a:clrTo>
            </a:clrChange>
          </a:blip>
          <a:srcRect/>
          <a:stretch>
            <a:fillRect/>
          </a:stretch>
        </p:blipFill>
        <p:spPr bwMode="auto">
          <a:xfrm>
            <a:off x="107504" y="-27384"/>
            <a:ext cx="1944216" cy="720080"/>
          </a:xfrm>
          <a:prstGeom prst="rect">
            <a:avLst/>
          </a:prstGeom>
          <a:noFill/>
        </p:spPr>
      </p:pic>
      <p:sp>
        <p:nvSpPr>
          <p:cNvPr id="4" name="3 Marcador de número de diapositiva"/>
          <p:cNvSpPr>
            <a:spLocks noGrp="1"/>
          </p:cNvSpPr>
          <p:nvPr>
            <p:ph type="sldNum" sz="quarter" idx="12"/>
          </p:nvPr>
        </p:nvSpPr>
        <p:spPr/>
        <p:txBody>
          <a:bodyPr/>
          <a:lstStyle/>
          <a:p>
            <a:fld id="{577FBC47-F377-451E-A847-70C92969378E}" type="slidenum">
              <a:rPr lang="es-MX" smtClean="0"/>
              <a:t>9</a:t>
            </a:fld>
            <a:endParaRPr lang="es-MX"/>
          </a:p>
        </p:txBody>
      </p:sp>
      <p:sp>
        <p:nvSpPr>
          <p:cNvPr id="3" name="CuadroTexto 2">
            <a:extLst>
              <a:ext uri="{FF2B5EF4-FFF2-40B4-BE49-F238E27FC236}">
                <a16:creationId xmlns:a16="http://schemas.microsoft.com/office/drawing/2014/main" id="{BC497C67-34CF-3F4C-BD16-4E1E905F36FD}"/>
              </a:ext>
            </a:extLst>
          </p:cNvPr>
          <p:cNvSpPr txBox="1"/>
          <p:nvPr/>
        </p:nvSpPr>
        <p:spPr>
          <a:xfrm>
            <a:off x="2616200" y="292100"/>
            <a:ext cx="5499100" cy="369332"/>
          </a:xfrm>
          <a:prstGeom prst="rect">
            <a:avLst/>
          </a:prstGeom>
          <a:noFill/>
        </p:spPr>
        <p:txBody>
          <a:bodyPr wrap="square" rtlCol="0">
            <a:spAutoFit/>
          </a:bodyPr>
          <a:lstStyle/>
          <a:p>
            <a:r>
              <a:rPr lang="es-ES_tradnl" b="1" dirty="0"/>
              <a:t>COMITÉ DISTRITAL de LA FUNDACION ROTARIA D-4110</a:t>
            </a:r>
          </a:p>
        </p:txBody>
      </p:sp>
    </p:spTree>
    <p:extLst>
      <p:ext uri="{BB962C8B-B14F-4D97-AF65-F5344CB8AC3E}">
        <p14:creationId xmlns:p14="http://schemas.microsoft.com/office/powerpoint/2010/main" val="13567215"/>
      </p:ext>
    </p:extLst>
  </p:cSld>
  <p:clrMapOvr>
    <a:masterClrMapping/>
  </p:clrMapOvr>
</p:sld>
</file>

<file path=ppt/theme/theme1.xml><?xml version="1.0" encoding="utf-8"?>
<a:theme xmlns:a="http://schemas.openxmlformats.org/drawingml/2006/main" name="04 boletin del club rotario 13 septiembre 201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04 boletin del club rotario 13 septiembre 2017</Template>
  <TotalTime>8638</TotalTime>
  <Words>1058</Words>
  <Application>Microsoft Macintosh PowerPoint</Application>
  <PresentationFormat>Presentación en pantalla (4:3)</PresentationFormat>
  <Paragraphs>82</Paragraphs>
  <Slides>14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14</vt:i4>
      </vt:variant>
    </vt:vector>
  </HeadingPairs>
  <TitlesOfParts>
    <vt:vector size="18" baseType="lpstr">
      <vt:lpstr>Arial</vt:lpstr>
      <vt:lpstr>Calibri</vt:lpstr>
      <vt:lpstr>Helvetica Neue</vt:lpstr>
      <vt:lpstr>04 boletin del club rotario 13 septiembre 2017</vt:lpstr>
      <vt:lpstr>SUBVENCIONES DISTRITALES</vt:lpstr>
      <vt:lpstr>SUBVENCIONES DISTRITALES</vt:lpstr>
      <vt:lpstr>SUBVENCIONES DISTRITALES</vt:lpstr>
      <vt:lpstr>SUBVENCIONES DISTRITALES</vt:lpstr>
      <vt:lpstr>SUBVENCIONES DISTRITALES</vt:lpstr>
      <vt:lpstr>SUBVENCIONES DISTRITALES</vt:lpstr>
      <vt:lpstr>SUBVENCIONES DISTRITALES</vt:lpstr>
      <vt:lpstr>SUBVENCIONES DISTRITALES</vt:lpstr>
      <vt:lpstr>SUBVENCIONES DISTRITALES</vt:lpstr>
      <vt:lpstr>SUBVENCIONES DISTRITALES</vt:lpstr>
      <vt:lpstr>SUBVENCIONES DISTRITALES</vt:lpstr>
      <vt:lpstr>SUBVENCIONES DISTRITALES</vt:lpstr>
      <vt:lpstr>SUBVENCIONES DISTRITALES</vt:lpstr>
      <vt:lpstr>SUBVENCIONES DISTRITALES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subject/>
  <dc:creator>Dr Mendez</dc:creator>
  <cp:keywords/>
  <dc:description/>
  <cp:lastModifiedBy>celso reyes</cp:lastModifiedBy>
  <cp:revision>20</cp:revision>
  <cp:lastPrinted>2019-03-27T23:47:52Z</cp:lastPrinted>
  <dcterms:created xsi:type="dcterms:W3CDTF">2017-09-27T17:27:48Z</dcterms:created>
  <dcterms:modified xsi:type="dcterms:W3CDTF">2020-06-09T16:00:57Z</dcterms:modified>
  <cp:category/>
</cp:coreProperties>
</file>