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 id="2147483685" r:id="rId4"/>
  </p:sldMasterIdLst>
  <p:notesMasterIdLst>
    <p:notesMasterId r:id="rId61"/>
  </p:notesMasterIdLst>
  <p:handoutMasterIdLst>
    <p:handoutMasterId r:id="rId62"/>
  </p:handoutMasterIdLst>
  <p:sldIdLst>
    <p:sldId id="256" r:id="rId5"/>
    <p:sldId id="257" r:id="rId6"/>
    <p:sldId id="262" r:id="rId7"/>
    <p:sldId id="264" r:id="rId8"/>
    <p:sldId id="265" r:id="rId9"/>
    <p:sldId id="266" r:id="rId10"/>
    <p:sldId id="267" r:id="rId11"/>
    <p:sldId id="261" r:id="rId12"/>
    <p:sldId id="269" r:id="rId13"/>
    <p:sldId id="268" r:id="rId14"/>
    <p:sldId id="271"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 id="304" r:id="rId36"/>
    <p:sldId id="258" r:id="rId37"/>
    <p:sldId id="270" r:id="rId38"/>
    <p:sldId id="310" r:id="rId39"/>
    <p:sldId id="311" r:id="rId40"/>
    <p:sldId id="312" r:id="rId41"/>
    <p:sldId id="313" r:id="rId42"/>
    <p:sldId id="314" r:id="rId43"/>
    <p:sldId id="315" r:id="rId44"/>
    <p:sldId id="259" r:id="rId45"/>
    <p:sldId id="260" r:id="rId46"/>
    <p:sldId id="306" r:id="rId47"/>
    <p:sldId id="307" r:id="rId48"/>
    <p:sldId id="308" r:id="rId49"/>
    <p:sldId id="309" r:id="rId50"/>
    <p:sldId id="276" r:id="rId51"/>
    <p:sldId id="272" r:id="rId52"/>
    <p:sldId id="277" r:id="rId53"/>
    <p:sldId id="278" r:id="rId54"/>
    <p:sldId id="279" r:id="rId55"/>
    <p:sldId id="280" r:id="rId56"/>
    <p:sldId id="281" r:id="rId57"/>
    <p:sldId id="282" r:id="rId58"/>
    <p:sldId id="316" r:id="rId59"/>
    <p:sldId id="263" r:id="rId6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91"/>
    <p:restoredTop sz="94663"/>
  </p:normalViewPr>
  <p:slideViewPr>
    <p:cSldViewPr snapToGrid="0" snapToObjects="1">
      <p:cViewPr varScale="1">
        <p:scale>
          <a:sx n="72" d="100"/>
          <a:sy n="72" d="100"/>
        </p:scale>
        <p:origin x="216" y="6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C17E4228-4C5A-3C4A-934A-9536F60E8C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a:extLst>
              <a:ext uri="{FF2B5EF4-FFF2-40B4-BE49-F238E27FC236}">
                <a16:creationId xmlns:a16="http://schemas.microsoft.com/office/drawing/2014/main" id="{68C2A935-7F01-2444-91C6-33BB21974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1B7572-7378-0A48-BE30-A51F6E194491}" type="datetimeFigureOut">
              <a:rPr lang="es-ES_tradnl" smtClean="0"/>
              <a:t>12/10/19</a:t>
            </a:fld>
            <a:endParaRPr lang="es-ES_tradnl"/>
          </a:p>
        </p:txBody>
      </p:sp>
      <p:sp>
        <p:nvSpPr>
          <p:cNvPr id="4" name="Marcador de pie de página 3">
            <a:extLst>
              <a:ext uri="{FF2B5EF4-FFF2-40B4-BE49-F238E27FC236}">
                <a16:creationId xmlns:a16="http://schemas.microsoft.com/office/drawing/2014/main" id="{C7E8CA51-AD12-0A48-AED3-77961C8946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a:extLst>
              <a:ext uri="{FF2B5EF4-FFF2-40B4-BE49-F238E27FC236}">
                <a16:creationId xmlns:a16="http://schemas.microsoft.com/office/drawing/2014/main" id="{0D1164AE-BC5E-B046-B613-AFB8AFEC63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AF330D-D7FB-C74F-80DD-CE9F799396F6}" type="slidenum">
              <a:rPr lang="es-ES_tradnl" smtClean="0"/>
              <a:t>‹Nº›</a:t>
            </a:fld>
            <a:endParaRPr lang="es-ES_tradnl"/>
          </a:p>
        </p:txBody>
      </p:sp>
    </p:spTree>
    <p:extLst>
      <p:ext uri="{BB962C8B-B14F-4D97-AF65-F5344CB8AC3E}">
        <p14:creationId xmlns:p14="http://schemas.microsoft.com/office/powerpoint/2010/main" val="35000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2C8624-4E71-6D48-AE1D-C35C1EE1BB58}" type="datetimeFigureOut">
              <a:rPr lang="es-ES_tradnl" smtClean="0"/>
              <a:t>12/10/19</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7BE494-F29C-3F48-8C67-AD988BBDBD9A}" type="slidenum">
              <a:rPr lang="es-ES_tradnl" smtClean="0"/>
              <a:t>‹Nº›</a:t>
            </a:fld>
            <a:endParaRPr lang="es-ES_tradnl"/>
          </a:p>
        </p:txBody>
      </p:sp>
    </p:spTree>
    <p:extLst>
      <p:ext uri="{BB962C8B-B14F-4D97-AF65-F5344CB8AC3E}">
        <p14:creationId xmlns:p14="http://schemas.microsoft.com/office/powerpoint/2010/main" val="4289939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EF29CC-82B4-C641-86AC-8E56D685DA64}"/>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8FC87C30-9601-F140-A655-A3C36568BD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45C3CDCD-7CEE-C447-B698-E761FF20AA19}"/>
              </a:ext>
            </a:extLst>
          </p:cNvPr>
          <p:cNvSpPr>
            <a:spLocks noGrp="1"/>
          </p:cNvSpPr>
          <p:nvPr>
            <p:ph type="dt" sz="half" idx="10"/>
          </p:nvPr>
        </p:nvSpPr>
        <p:spPr/>
        <p:txBody>
          <a:bodyPr/>
          <a:lstStyle/>
          <a:p>
            <a:fld id="{02F93A17-7E9E-574B-A94C-02767FF0B1A4}" type="datetime1">
              <a:rPr lang="es-MX" smtClean="0"/>
              <a:t>12/10/19</a:t>
            </a:fld>
            <a:endParaRPr lang="es-MX"/>
          </a:p>
        </p:txBody>
      </p:sp>
      <p:sp>
        <p:nvSpPr>
          <p:cNvPr id="5" name="Marcador de pie de página 4">
            <a:extLst>
              <a:ext uri="{FF2B5EF4-FFF2-40B4-BE49-F238E27FC236}">
                <a16:creationId xmlns:a16="http://schemas.microsoft.com/office/drawing/2014/main" id="{C89B70BE-749B-744F-B365-A942D0027C98}"/>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4930FCC-6ED1-CB41-898C-AAF6F04F27E4}"/>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920852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39C255-9D18-F248-9611-5384AAEDD67A}"/>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2574D6FB-0AF5-AF43-BF4A-582F0673E87A}"/>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347D1F52-33BC-8047-8800-7361C0F107FF}"/>
              </a:ext>
            </a:extLst>
          </p:cNvPr>
          <p:cNvSpPr>
            <a:spLocks noGrp="1"/>
          </p:cNvSpPr>
          <p:nvPr>
            <p:ph type="dt" sz="half" idx="10"/>
          </p:nvPr>
        </p:nvSpPr>
        <p:spPr/>
        <p:txBody>
          <a:bodyPr/>
          <a:lstStyle/>
          <a:p>
            <a:fld id="{53DCAB0E-B2C4-1E46-AA41-8EB948FF1CF8}" type="datetime1">
              <a:rPr lang="es-MX" smtClean="0"/>
              <a:t>12/10/19</a:t>
            </a:fld>
            <a:endParaRPr lang="es-MX"/>
          </a:p>
        </p:txBody>
      </p:sp>
      <p:sp>
        <p:nvSpPr>
          <p:cNvPr id="5" name="Marcador de pie de página 4">
            <a:extLst>
              <a:ext uri="{FF2B5EF4-FFF2-40B4-BE49-F238E27FC236}">
                <a16:creationId xmlns:a16="http://schemas.microsoft.com/office/drawing/2014/main" id="{CF64B974-0EB3-1C43-9F20-1D4315FAEC9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94C9D8F-FD5F-F840-9B25-29FE314BD0D8}"/>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159209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2C2F87-102F-C94E-A2E3-FD6E50F37B3D}"/>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347596A9-8F82-1849-A247-CB9020DC0C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EC84C6A1-2DA7-0841-AE9C-BE877EAE1D75}"/>
              </a:ext>
            </a:extLst>
          </p:cNvPr>
          <p:cNvSpPr>
            <a:spLocks noGrp="1"/>
          </p:cNvSpPr>
          <p:nvPr>
            <p:ph type="dt" sz="half" idx="10"/>
          </p:nvPr>
        </p:nvSpPr>
        <p:spPr/>
        <p:txBody>
          <a:bodyPr/>
          <a:lstStyle/>
          <a:p>
            <a:fld id="{9FAE04C8-B83E-3443-B70C-C2723C7F50BD}" type="datetime1">
              <a:rPr lang="es-MX" smtClean="0"/>
              <a:t>12/10/19</a:t>
            </a:fld>
            <a:endParaRPr lang="es-MX"/>
          </a:p>
        </p:txBody>
      </p:sp>
      <p:sp>
        <p:nvSpPr>
          <p:cNvPr id="5" name="Marcador de pie de página 4">
            <a:extLst>
              <a:ext uri="{FF2B5EF4-FFF2-40B4-BE49-F238E27FC236}">
                <a16:creationId xmlns:a16="http://schemas.microsoft.com/office/drawing/2014/main" id="{E8DD8ABA-AD6B-224E-8427-68B54C370DC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96E48F3-196E-1F47-BE1B-36824DCA30CC}"/>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1860400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C035EC-A8C1-994B-A61B-EAFB1F17F4FB}"/>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DBFEE760-E0F1-7642-B90A-4FEF41E3E2A6}"/>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60825FB9-9B6D-ED48-AAB6-4806DDFAD995}"/>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B6CF9696-4578-D641-AEE6-7AD9F0B7D9AC}"/>
              </a:ext>
            </a:extLst>
          </p:cNvPr>
          <p:cNvSpPr>
            <a:spLocks noGrp="1"/>
          </p:cNvSpPr>
          <p:nvPr>
            <p:ph type="dt" sz="half" idx="10"/>
          </p:nvPr>
        </p:nvSpPr>
        <p:spPr/>
        <p:txBody>
          <a:bodyPr/>
          <a:lstStyle/>
          <a:p>
            <a:fld id="{E9A6483A-DB43-744F-A26F-A7556645B0BB}" type="datetime1">
              <a:rPr lang="es-MX" smtClean="0"/>
              <a:t>12/10/19</a:t>
            </a:fld>
            <a:endParaRPr lang="es-MX"/>
          </a:p>
        </p:txBody>
      </p:sp>
      <p:sp>
        <p:nvSpPr>
          <p:cNvPr id="6" name="Marcador de pie de página 5">
            <a:extLst>
              <a:ext uri="{FF2B5EF4-FFF2-40B4-BE49-F238E27FC236}">
                <a16:creationId xmlns:a16="http://schemas.microsoft.com/office/drawing/2014/main" id="{A82C80BF-A1EC-0A49-91FB-E1C278D84875}"/>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6CC538B-76AB-1348-9F68-AB9F58A81DCC}"/>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4076308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D8ADCF-366F-584A-ABBC-0CD4B20EE58B}"/>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43C75576-101B-FE4F-B92F-0153B4B2B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B8CA3F1D-D7AD-B649-AEFC-42EECFA777DD}"/>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74D8EA5D-629E-B14E-933C-5E3FE929A8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6E4BCED-0BD6-C143-8283-621F8D9D026F}"/>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C80E83F1-1A46-1A4B-85D7-53743B2F1943}"/>
              </a:ext>
            </a:extLst>
          </p:cNvPr>
          <p:cNvSpPr>
            <a:spLocks noGrp="1"/>
          </p:cNvSpPr>
          <p:nvPr>
            <p:ph type="dt" sz="half" idx="10"/>
          </p:nvPr>
        </p:nvSpPr>
        <p:spPr/>
        <p:txBody>
          <a:bodyPr/>
          <a:lstStyle/>
          <a:p>
            <a:fld id="{CCC27DF9-164C-974F-9EA1-D573A4919A8A}" type="datetime1">
              <a:rPr lang="es-MX" smtClean="0"/>
              <a:t>12/10/19</a:t>
            </a:fld>
            <a:endParaRPr lang="es-MX"/>
          </a:p>
        </p:txBody>
      </p:sp>
      <p:sp>
        <p:nvSpPr>
          <p:cNvPr id="8" name="Marcador de pie de página 7">
            <a:extLst>
              <a:ext uri="{FF2B5EF4-FFF2-40B4-BE49-F238E27FC236}">
                <a16:creationId xmlns:a16="http://schemas.microsoft.com/office/drawing/2014/main" id="{32D3D2E9-1D61-7E45-B445-68FACD3A80C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AD054F48-1F6D-C147-81A7-D0E741AA76A0}"/>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483927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028BF1-98FB-7044-8526-069B6D7B6391}"/>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EF6F7362-BDF7-D24E-8415-1D8DD63C858E}"/>
              </a:ext>
            </a:extLst>
          </p:cNvPr>
          <p:cNvSpPr>
            <a:spLocks noGrp="1"/>
          </p:cNvSpPr>
          <p:nvPr>
            <p:ph type="dt" sz="half" idx="10"/>
          </p:nvPr>
        </p:nvSpPr>
        <p:spPr/>
        <p:txBody>
          <a:bodyPr/>
          <a:lstStyle/>
          <a:p>
            <a:fld id="{5513907E-251C-114A-8986-9D7BC611A4C0}" type="datetime1">
              <a:rPr lang="es-MX" smtClean="0"/>
              <a:t>12/10/19</a:t>
            </a:fld>
            <a:endParaRPr lang="es-MX"/>
          </a:p>
        </p:txBody>
      </p:sp>
      <p:sp>
        <p:nvSpPr>
          <p:cNvPr id="4" name="Marcador de pie de página 3">
            <a:extLst>
              <a:ext uri="{FF2B5EF4-FFF2-40B4-BE49-F238E27FC236}">
                <a16:creationId xmlns:a16="http://schemas.microsoft.com/office/drawing/2014/main" id="{ABE5262F-3A25-2F40-A33B-54CB308FE83C}"/>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BFFB5452-1B39-CD4A-AFFD-62FFEB08E65B}"/>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86738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D765D0C-7C62-794D-9EB9-9570FFCDB5D4}"/>
              </a:ext>
            </a:extLst>
          </p:cNvPr>
          <p:cNvSpPr>
            <a:spLocks noGrp="1"/>
          </p:cNvSpPr>
          <p:nvPr>
            <p:ph type="dt" sz="half" idx="10"/>
          </p:nvPr>
        </p:nvSpPr>
        <p:spPr/>
        <p:txBody>
          <a:bodyPr/>
          <a:lstStyle/>
          <a:p>
            <a:fld id="{CC47EFAB-8F22-DD4C-93E4-B58A946C2629}" type="datetime1">
              <a:rPr lang="es-MX" smtClean="0"/>
              <a:t>12/10/19</a:t>
            </a:fld>
            <a:endParaRPr lang="es-MX"/>
          </a:p>
        </p:txBody>
      </p:sp>
      <p:sp>
        <p:nvSpPr>
          <p:cNvPr id="3" name="Marcador de pie de página 2">
            <a:extLst>
              <a:ext uri="{FF2B5EF4-FFF2-40B4-BE49-F238E27FC236}">
                <a16:creationId xmlns:a16="http://schemas.microsoft.com/office/drawing/2014/main" id="{FF7533D2-7E0A-B04C-8D2A-969D909DF091}"/>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0F2EB3D7-826F-2A43-B08D-D63C332A2D99}"/>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339151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6BAB10-0B43-9F4A-BFF7-C9D46B56ED16}"/>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1E0BAA97-A349-2343-A0B1-6862A96ADC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C91B2332-90B3-1E4A-8DA8-C78849FA6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7FD669D-94E1-C843-BC13-6AACAE404859}"/>
              </a:ext>
            </a:extLst>
          </p:cNvPr>
          <p:cNvSpPr>
            <a:spLocks noGrp="1"/>
          </p:cNvSpPr>
          <p:nvPr>
            <p:ph type="dt" sz="half" idx="10"/>
          </p:nvPr>
        </p:nvSpPr>
        <p:spPr/>
        <p:txBody>
          <a:bodyPr/>
          <a:lstStyle/>
          <a:p>
            <a:fld id="{4F4EBA5A-20D3-1A46-BB6B-E094C1989982}" type="datetime1">
              <a:rPr lang="es-MX" smtClean="0"/>
              <a:t>12/10/19</a:t>
            </a:fld>
            <a:endParaRPr lang="es-MX"/>
          </a:p>
        </p:txBody>
      </p:sp>
      <p:sp>
        <p:nvSpPr>
          <p:cNvPr id="6" name="Marcador de pie de página 5">
            <a:extLst>
              <a:ext uri="{FF2B5EF4-FFF2-40B4-BE49-F238E27FC236}">
                <a16:creationId xmlns:a16="http://schemas.microsoft.com/office/drawing/2014/main" id="{8D7F599E-FC53-DE42-8765-D127DB1A324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F870DB7-C2FD-ED43-B6F9-F41937DB5FC7}"/>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443315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FC9331-66B0-8541-A19C-0A5A7F4CB00E}"/>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B9F913D0-E072-9E44-880E-DAF78024E7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53AD0E3E-7494-A14C-B11E-EB8BD622A0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F3738267-604C-6643-AABD-89B2B80719B3}"/>
              </a:ext>
            </a:extLst>
          </p:cNvPr>
          <p:cNvSpPr>
            <a:spLocks noGrp="1"/>
          </p:cNvSpPr>
          <p:nvPr>
            <p:ph type="dt" sz="half" idx="10"/>
          </p:nvPr>
        </p:nvSpPr>
        <p:spPr/>
        <p:txBody>
          <a:bodyPr/>
          <a:lstStyle/>
          <a:p>
            <a:fld id="{9A62DF09-352D-ED44-B74D-B8F70A865CEC}" type="datetime1">
              <a:rPr lang="es-MX" smtClean="0"/>
              <a:t>12/10/19</a:t>
            </a:fld>
            <a:endParaRPr lang="es-MX"/>
          </a:p>
        </p:txBody>
      </p:sp>
      <p:sp>
        <p:nvSpPr>
          <p:cNvPr id="6" name="Marcador de pie de página 5">
            <a:extLst>
              <a:ext uri="{FF2B5EF4-FFF2-40B4-BE49-F238E27FC236}">
                <a16:creationId xmlns:a16="http://schemas.microsoft.com/office/drawing/2014/main" id="{1AA944A8-17AC-AD4F-9E60-BA4C5D4E8313}"/>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2BF6F40-AC8D-EA48-A688-78283A43C702}"/>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405118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8BDCAE-824D-BF4E-939E-D840EBEA3B05}"/>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22C19363-F1B4-424E-89B6-4DF4360C889A}"/>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EE187B0-1598-E44E-8A8B-33F782F74104}"/>
              </a:ext>
            </a:extLst>
          </p:cNvPr>
          <p:cNvSpPr>
            <a:spLocks noGrp="1"/>
          </p:cNvSpPr>
          <p:nvPr>
            <p:ph type="dt" sz="half" idx="10"/>
          </p:nvPr>
        </p:nvSpPr>
        <p:spPr/>
        <p:txBody>
          <a:bodyPr/>
          <a:lstStyle/>
          <a:p>
            <a:fld id="{E795D94C-3067-4E40-85EF-2685B1C18127}" type="datetime1">
              <a:rPr lang="es-MX" smtClean="0"/>
              <a:t>12/10/19</a:t>
            </a:fld>
            <a:endParaRPr lang="es-MX"/>
          </a:p>
        </p:txBody>
      </p:sp>
      <p:sp>
        <p:nvSpPr>
          <p:cNvPr id="5" name="Marcador de pie de página 4">
            <a:extLst>
              <a:ext uri="{FF2B5EF4-FFF2-40B4-BE49-F238E27FC236}">
                <a16:creationId xmlns:a16="http://schemas.microsoft.com/office/drawing/2014/main" id="{97A7FAFE-5A84-FA4F-A01B-C87A5C84AF5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5F1AF3E-6E5C-7441-B2AA-39A028044563}"/>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230052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83DDEE5-A0CD-FF45-A883-2D404B9AECFD}"/>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CE69D12C-75ED-424B-A828-5A82D1189E85}"/>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09B055C8-B18E-CB41-A479-FA6FEFDA5C62}"/>
              </a:ext>
            </a:extLst>
          </p:cNvPr>
          <p:cNvSpPr>
            <a:spLocks noGrp="1"/>
          </p:cNvSpPr>
          <p:nvPr>
            <p:ph type="dt" sz="half" idx="10"/>
          </p:nvPr>
        </p:nvSpPr>
        <p:spPr/>
        <p:txBody>
          <a:bodyPr/>
          <a:lstStyle/>
          <a:p>
            <a:fld id="{8104CF7E-A318-F145-994A-330333CC2932}" type="datetime1">
              <a:rPr lang="es-MX" smtClean="0"/>
              <a:t>12/10/19</a:t>
            </a:fld>
            <a:endParaRPr lang="es-MX"/>
          </a:p>
        </p:txBody>
      </p:sp>
      <p:sp>
        <p:nvSpPr>
          <p:cNvPr id="5" name="Marcador de pie de página 4">
            <a:extLst>
              <a:ext uri="{FF2B5EF4-FFF2-40B4-BE49-F238E27FC236}">
                <a16:creationId xmlns:a16="http://schemas.microsoft.com/office/drawing/2014/main" id="{E18FBA75-BCA1-C646-AFB1-FC27C317DC7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2378932-C265-C644-8FF7-CD8FE2C46A42}"/>
              </a:ext>
            </a:extLst>
          </p:cNvPr>
          <p:cNvSpPr>
            <a:spLocks noGrp="1"/>
          </p:cNvSpPr>
          <p:nvPr>
            <p:ph type="sldNum" sz="quarter" idx="12"/>
          </p:nvPr>
        </p:nvSpPr>
        <p:spPr/>
        <p:txBody>
          <a:bodyPr/>
          <a:lstStyle/>
          <a:p>
            <a:fld id="{29011BE4-71FF-D747-953C-736033EE4B02}" type="slidenum">
              <a:rPr lang="es-MX" smtClean="0"/>
              <a:t>‹Nº›</a:t>
            </a:fld>
            <a:endParaRPr lang="es-MX"/>
          </a:p>
        </p:txBody>
      </p:sp>
    </p:spTree>
    <p:extLst>
      <p:ext uri="{BB962C8B-B14F-4D97-AF65-F5344CB8AC3E}">
        <p14:creationId xmlns:p14="http://schemas.microsoft.com/office/powerpoint/2010/main" val="667193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101600" y="3429000"/>
            <a:ext cx="12395200" cy="990600"/>
          </a:xfrm>
          <a:prstGeom prst="rect">
            <a:avLst/>
          </a:prstGeom>
          <a:solidFill>
            <a:srgbClr val="005DAA"/>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711200" y="4611744"/>
            <a:ext cx="8534400" cy="950856"/>
          </a:xfrm>
          <a:prstGeom prst="rect">
            <a:avLst/>
          </a:prstGeom>
        </p:spPr>
        <p:txBody>
          <a:bodyPr lIns="0" tIns="0" rIns="0" bIns="0">
            <a:normAutofit/>
          </a:bodyPr>
          <a:lstStyle>
            <a:lvl1pPr marL="0" indent="0" algn="l">
              <a:buNone/>
              <a:defRPr sz="2200">
                <a:solidFill>
                  <a:srgbClr val="005DAA"/>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27676449"/>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281DDEBA-88B7-BF4D-BA28-46AE52439900}" type="datetime1">
              <a:rPr lang="es-MX" smtClean="0"/>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871034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AC6386A-9C10-C74E-960C-196C622E785C}" type="datetime1">
              <a:rPr lang="es-MX" smtClean="0"/>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610270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226169DF-F9BA-6D45-9131-7422C8BB3D19}" type="datetime1">
              <a:rPr lang="es-MX" smtClean="0"/>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680702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8AFBC32B-CF10-034E-AA73-EA3CFACEE5A5}" type="datetime1">
              <a:rPr lang="es-MX" smtClean="0"/>
              <a:t>12/10/19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861450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03BA6BB0-D635-8445-9BED-2B01F3816866}" type="datetime1">
              <a:rPr lang="es-MX" smtClean="0"/>
              <a:t>12/10/19</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837048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A75A02C0-E054-4342-921E-9FEE1643196E}" type="datetime1">
              <a:rPr lang="es-MX" smtClean="0"/>
              <a:t>12/10/19</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929535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12F8B39-0794-4648-94C6-C89E4CB29125}" type="datetime1">
              <a:rPr lang="es-MX" smtClean="0"/>
              <a:t>12/10/19</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935679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036F62E-0A98-1946-936F-9C19439D752A}" type="datetime1">
              <a:rPr lang="es-MX" smtClean="0"/>
              <a:t>12/10/19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893147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MX"/>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6E5B55F2-D9A4-D840-9AFC-F3E69DF8F173}" type="datetime1">
              <a:rPr lang="es-MX" smtClean="0"/>
              <a:t>12/10/19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660316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7B0C4FB2-AB5F-7E46-A1C1-20AF099C84BF}" type="datetime1">
              <a:rPr lang="es-MX" smtClean="0"/>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561678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B3D00CA8-81A8-0642-93BE-7F64F5060187}" type="datetime1">
              <a:rPr lang="es-MX" smtClean="0"/>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046874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E1993BA2-5BEC-47DC-B6DF-37D9A92F4740}" type="datetime1">
              <a:rPr lang="es-MX" smtClean="0"/>
              <a:pPr/>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3375644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DFEB0FA-2587-436D-B90D-C5AFAD01EC89}" type="datetime1">
              <a:rPr lang="es-MX" smtClean="0"/>
              <a:pPr/>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479200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42ACD92E-5132-4D47-A83A-233594C2110D}" type="datetime1">
              <a:rPr lang="es-MX" smtClean="0"/>
              <a:pPr/>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5384684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314AE836-07EA-4170-B579-CA6A92D8EC0D}" type="datetime1">
              <a:rPr lang="es-MX" smtClean="0"/>
              <a:pPr/>
              <a:t>12/10/19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3485735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BA30532B-A7D6-4FCA-9FB1-74E0BC157877}" type="datetime1">
              <a:rPr lang="es-MX" smtClean="0"/>
              <a:pPr/>
              <a:t>12/10/19</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2295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D1F85981-29EF-46B8-A1A1-A62B24C91006}" type="datetime1">
              <a:rPr lang="es-MX" smtClean="0"/>
              <a:pPr/>
              <a:t>12/10/19</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3205604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46F26-4492-4EDB-A01D-8D4E2C9836AA}" type="datetime1">
              <a:rPr lang="es-MX" smtClean="0"/>
              <a:pPr/>
              <a:t>12/10/19</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12392595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A9CFD1B-9BFB-4CB4-B14D-281912599B17}" type="datetime1">
              <a:rPr lang="es-MX" smtClean="0"/>
              <a:pPr/>
              <a:t>12/10/19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39570464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MX"/>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5FC611D-BDB3-4E03-8997-5FBEB1A15E2E}" type="datetime1">
              <a:rPr lang="es-MX" smtClean="0"/>
              <a:pPr/>
              <a:t>12/10/19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41145144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CD6F6C50-E968-4EAB-95B2-93F2CF2E9DBA}" type="datetime1">
              <a:rPr lang="es-MX" smtClean="0"/>
              <a:pPr/>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23535254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386D765E-434D-4D6F-A723-4A4E47AE538D}" type="datetime1">
              <a:rPr lang="es-MX" smtClean="0"/>
              <a:pPr/>
              <a:t>12/10/19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pPr/>
              <a:t>‹Nº›</a:t>
            </a:fld>
            <a:endParaRPr lang="es-MX"/>
          </a:p>
        </p:txBody>
      </p:sp>
    </p:spTree>
    <p:extLst>
      <p:ext uri="{BB962C8B-B14F-4D97-AF65-F5344CB8AC3E}">
        <p14:creationId xmlns:p14="http://schemas.microsoft.com/office/powerpoint/2010/main" val="36006600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BE776-4ADF-5247-AC89-26E5A4C9D4AC}"/>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DC9E0BF0-3B4F-C746-A668-E36A5EF9AA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352761A9-21B5-E74A-BFF2-63BBBD34F6E3}"/>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5" name="Marcador de pie de página 4">
            <a:extLst>
              <a:ext uri="{FF2B5EF4-FFF2-40B4-BE49-F238E27FC236}">
                <a16:creationId xmlns:a16="http://schemas.microsoft.com/office/drawing/2014/main" id="{EFCF292F-08DD-2E4B-805B-6AB352987D0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A39E08A-6181-1843-AC39-83895F9ECFB5}"/>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31050920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FC6FBB-227B-A14A-8841-A088FAEB26AF}"/>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BB22A1E4-E12B-E546-9D25-66D13DEF8C71}"/>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D704C61F-7AE3-1F47-B37F-D5E8C93C1422}"/>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5" name="Marcador de pie de página 4">
            <a:extLst>
              <a:ext uri="{FF2B5EF4-FFF2-40B4-BE49-F238E27FC236}">
                <a16:creationId xmlns:a16="http://schemas.microsoft.com/office/drawing/2014/main" id="{468921EC-85F6-4148-B4E3-E643B070F58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A263F90-2FDE-8F40-837B-CE3C1D38029E}"/>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37506277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CBAA41-3258-E041-A96F-835F5ADA3F48}"/>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E035272E-2993-3F46-A89B-596BCB9EE1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41C4855B-0E70-4F48-9797-F4FC8D06298A}"/>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5" name="Marcador de pie de página 4">
            <a:extLst>
              <a:ext uri="{FF2B5EF4-FFF2-40B4-BE49-F238E27FC236}">
                <a16:creationId xmlns:a16="http://schemas.microsoft.com/office/drawing/2014/main" id="{8FD4955C-0466-454B-BD37-C9F79EE0465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9FEF775-0BFD-2541-A82E-75D5EB6C54C7}"/>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5298965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07E437-10CE-7B48-80B5-7954BD262D5C}"/>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0D12137E-A49B-3A44-ACF3-C43130F4DBAD}"/>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FBACB676-AACA-5A42-B94A-3E7730052B97}"/>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FB4E9192-CD5E-404A-A94B-6511F47F6327}"/>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6" name="Marcador de pie de página 5">
            <a:extLst>
              <a:ext uri="{FF2B5EF4-FFF2-40B4-BE49-F238E27FC236}">
                <a16:creationId xmlns:a16="http://schemas.microsoft.com/office/drawing/2014/main" id="{EC747DC0-5FB6-774C-A9C6-19D3CD0B376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DDCD537-FBB7-3E46-9E51-104F609F0940}"/>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41397335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CBB0BB-49DF-9647-B7C1-847868F76149}"/>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5C434B8C-4402-474E-A2C9-A71EBBDA03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B38827D4-A540-7443-BC15-DC42B5DCDE21}"/>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BA835A6B-24D9-CA48-8ECF-692D5B5010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A432E65B-3BCD-1D49-9566-1B8E3F5A1897}"/>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A8FDB46D-5002-6340-8FC6-2C2D733600F0}"/>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8" name="Marcador de pie de página 7">
            <a:extLst>
              <a:ext uri="{FF2B5EF4-FFF2-40B4-BE49-F238E27FC236}">
                <a16:creationId xmlns:a16="http://schemas.microsoft.com/office/drawing/2014/main" id="{75092D36-E422-B042-8E78-CBB2EF1982D5}"/>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D7FF71FA-470C-F14F-A491-BE0BD45E2C95}"/>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4904648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286838-A115-2247-83A9-6B1E3BB301D8}"/>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6D82C83B-EA22-5D42-952F-F7531AC27B38}"/>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4" name="Marcador de pie de página 3">
            <a:extLst>
              <a:ext uri="{FF2B5EF4-FFF2-40B4-BE49-F238E27FC236}">
                <a16:creationId xmlns:a16="http://schemas.microsoft.com/office/drawing/2014/main" id="{531B0BB9-8EA4-AC4F-81F3-A4F3D0F56001}"/>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3F99E77E-A996-294C-98D0-19FF5BEDDF93}"/>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20772877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68C2CEE-23D3-3A44-A3B5-69CB4885599E}"/>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3" name="Marcador de pie de página 2">
            <a:extLst>
              <a:ext uri="{FF2B5EF4-FFF2-40B4-BE49-F238E27FC236}">
                <a16:creationId xmlns:a16="http://schemas.microsoft.com/office/drawing/2014/main" id="{C2C5BA69-330D-D54B-94F0-C63A1347DC8E}"/>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93C5DCEE-6577-6F4E-B98A-3F0F88E12F4A}"/>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3904166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BC3152-F8A3-C940-9F26-7B5B4E349EDE}"/>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9D1A0CF7-7205-8B41-BD27-322F395D16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B3118B67-7539-484A-91AD-3099AE3ABC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126896BD-A6FE-DD4A-8954-5D49DE85A07F}"/>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6" name="Marcador de pie de página 5">
            <a:extLst>
              <a:ext uri="{FF2B5EF4-FFF2-40B4-BE49-F238E27FC236}">
                <a16:creationId xmlns:a16="http://schemas.microsoft.com/office/drawing/2014/main" id="{2B607365-9E1C-2C4F-8D33-2B89E36E6A0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219807E-17A5-4741-A99A-BD01EFCC0BD8}"/>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0252433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659832-B025-9C44-B88B-19E2160EB891}"/>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B42FEBBA-65A7-A042-8FAC-771428446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ACD09A5F-6234-7C4D-B034-4E9A22B6EE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6BE6EA72-E741-1740-B2FB-DF3CA03EC01F}"/>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6" name="Marcador de pie de página 5">
            <a:extLst>
              <a:ext uri="{FF2B5EF4-FFF2-40B4-BE49-F238E27FC236}">
                <a16:creationId xmlns:a16="http://schemas.microsoft.com/office/drawing/2014/main" id="{4B0DB21C-DC4E-E042-AA10-5C23A38ACA2F}"/>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B729BEDC-F0DC-9044-A6D6-2487AB5FF3C0}"/>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38460408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0EA407-FB72-E34A-BDCB-70E35D84A589}"/>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551416AC-4AAB-2D41-8051-6F51B61166D3}"/>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4F637A46-F14F-2F4F-B440-B936E7F93223}"/>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5" name="Marcador de pie de página 4">
            <a:extLst>
              <a:ext uri="{FF2B5EF4-FFF2-40B4-BE49-F238E27FC236}">
                <a16:creationId xmlns:a16="http://schemas.microsoft.com/office/drawing/2014/main" id="{25762315-896D-8A49-BF88-CF3FA11C6BB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A7B429A-7B86-B546-B710-60DE9CC1693F}"/>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27174417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CDD3F2-416B-9F42-8FA1-32D5B51172F2}"/>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1301F1B2-412F-6746-AD64-63EE97A6F5BF}"/>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A78AA596-C425-D141-9694-D9AB3F53CDD3}"/>
              </a:ext>
            </a:extLst>
          </p:cNvPr>
          <p:cNvSpPr>
            <a:spLocks noGrp="1"/>
          </p:cNvSpPr>
          <p:nvPr>
            <p:ph type="dt" sz="half" idx="10"/>
          </p:nvPr>
        </p:nvSpPr>
        <p:spPr/>
        <p:txBody>
          <a:bodyPr/>
          <a:lstStyle/>
          <a:p>
            <a:fld id="{3241E036-9A18-644B-A6A9-655DD69CEA7C}" type="datetimeFigureOut">
              <a:rPr lang="es-MX" smtClean="0"/>
              <a:t>12/10/19</a:t>
            </a:fld>
            <a:endParaRPr lang="es-MX"/>
          </a:p>
        </p:txBody>
      </p:sp>
      <p:sp>
        <p:nvSpPr>
          <p:cNvPr id="5" name="Marcador de pie de página 4">
            <a:extLst>
              <a:ext uri="{FF2B5EF4-FFF2-40B4-BE49-F238E27FC236}">
                <a16:creationId xmlns:a16="http://schemas.microsoft.com/office/drawing/2014/main" id="{2A8DDE52-B555-FE4F-BA6D-5B2E0255668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0B370C4-9719-DA4F-8494-6F6A3F6A5AB5}"/>
              </a:ext>
            </a:extLst>
          </p:cNvPr>
          <p:cNvSpPr>
            <a:spLocks noGrp="1"/>
          </p:cNvSpPr>
          <p:nvPr>
            <p:ph type="sldNum" sz="quarter" idx="12"/>
          </p:nvPr>
        </p:nvSpPr>
        <p:spPr/>
        <p:txBody>
          <a:bodyPr/>
          <a:lstStyle/>
          <a:p>
            <a:fld id="{593DAA41-5EAD-F549-8161-6E4519DBF5B2}" type="slidenum">
              <a:rPr lang="es-MX" smtClean="0"/>
              <a:t>‹Nº›</a:t>
            </a:fld>
            <a:endParaRPr lang="es-MX"/>
          </a:p>
        </p:txBody>
      </p:sp>
    </p:spTree>
    <p:extLst>
      <p:ext uri="{BB962C8B-B14F-4D97-AF65-F5344CB8AC3E}">
        <p14:creationId xmlns:p14="http://schemas.microsoft.com/office/powerpoint/2010/main" val="12431067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101600" y="3429000"/>
            <a:ext cx="12395200" cy="990600"/>
          </a:xfrm>
          <a:prstGeom prst="rect">
            <a:avLst/>
          </a:prstGeom>
          <a:solidFill>
            <a:srgbClr val="005DAA"/>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711200" y="4611744"/>
            <a:ext cx="8534400" cy="950856"/>
          </a:xfrm>
          <a:prstGeom prst="rect">
            <a:avLst/>
          </a:prstGeom>
        </p:spPr>
        <p:txBody>
          <a:bodyPr lIns="0" tIns="0" rIns="0" bIns="0">
            <a:normAutofit/>
          </a:bodyPr>
          <a:lstStyle>
            <a:lvl1pPr marL="0" indent="0" algn="l">
              <a:buNone/>
              <a:defRPr sz="2200">
                <a:solidFill>
                  <a:srgbClr val="005DAA"/>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70898929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B68C3E8-247D-894D-AD62-FE7542467B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A3061D19-65FC-6E41-BB4E-DACC8F9051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310FD49F-41D2-5D4C-8D02-D1CD01388D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E9398-361B-FD4F-A420-5CD9A8EE155F}" type="datetime1">
              <a:rPr lang="es-MX" smtClean="0"/>
              <a:t>12/10/19</a:t>
            </a:fld>
            <a:endParaRPr lang="es-MX"/>
          </a:p>
        </p:txBody>
      </p:sp>
      <p:sp>
        <p:nvSpPr>
          <p:cNvPr id="5" name="Marcador de pie de página 4">
            <a:extLst>
              <a:ext uri="{FF2B5EF4-FFF2-40B4-BE49-F238E27FC236}">
                <a16:creationId xmlns:a16="http://schemas.microsoft.com/office/drawing/2014/main" id="{AC2F3C69-B601-B94D-B2D9-F06F19F93E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E1350D84-0BCB-9845-9CEF-1FDD893179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011BE4-71FF-D747-953C-736033EE4B02}" type="slidenum">
              <a:rPr lang="es-MX" smtClean="0"/>
              <a:t>‹Nº›</a:t>
            </a:fld>
            <a:endParaRPr lang="es-MX"/>
          </a:p>
        </p:txBody>
      </p:sp>
    </p:spTree>
    <p:extLst>
      <p:ext uri="{BB962C8B-B14F-4D97-AF65-F5344CB8AC3E}">
        <p14:creationId xmlns:p14="http://schemas.microsoft.com/office/powerpoint/2010/main" val="4228727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847005-13EA-5347-8460-2A4E49FA9E7E}" type="datetime1">
              <a:rPr lang="es-MX" smtClean="0"/>
              <a:t>12/10/19</a:t>
            </a:fld>
            <a:endParaRPr lang="es-MX"/>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FBC47-F377-451E-A847-70C92969378E}" type="slidenum">
              <a:rPr lang="es-MX" smtClean="0"/>
              <a:pPr/>
              <a:t>‹Nº›</a:t>
            </a:fld>
            <a:endParaRPr lang="es-MX"/>
          </a:p>
        </p:txBody>
      </p:sp>
    </p:spTree>
    <p:extLst>
      <p:ext uri="{BB962C8B-B14F-4D97-AF65-F5344CB8AC3E}">
        <p14:creationId xmlns:p14="http://schemas.microsoft.com/office/powerpoint/2010/main" val="15166929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5E00-037B-43DC-9767-976E22DBBB25}" type="datetime1">
              <a:rPr lang="es-MX" smtClean="0"/>
              <a:pPr/>
              <a:t>12/10/19</a:t>
            </a:fld>
            <a:endParaRPr lang="es-MX"/>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FBC47-F377-451E-A847-70C92969378E}" type="slidenum">
              <a:rPr lang="es-MX" smtClean="0"/>
              <a:pPr/>
              <a:t>‹Nº›</a:t>
            </a:fld>
            <a:endParaRPr lang="es-MX"/>
          </a:p>
        </p:txBody>
      </p:sp>
    </p:spTree>
    <p:extLst>
      <p:ext uri="{BB962C8B-B14F-4D97-AF65-F5344CB8AC3E}">
        <p14:creationId xmlns:p14="http://schemas.microsoft.com/office/powerpoint/2010/main" val="200284234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A56484F-D0C6-F84F-8F4A-BFC047487E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4D68EE58-93C8-D04B-ACAB-1698FD28E4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58239327-ED09-1946-9A59-0D25F7997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1E036-9A18-644B-A6A9-655DD69CEA7C}" type="datetimeFigureOut">
              <a:rPr lang="es-MX" smtClean="0"/>
              <a:t>12/10/19</a:t>
            </a:fld>
            <a:endParaRPr lang="es-MX"/>
          </a:p>
        </p:txBody>
      </p:sp>
      <p:sp>
        <p:nvSpPr>
          <p:cNvPr id="5" name="Marcador de pie de página 4">
            <a:extLst>
              <a:ext uri="{FF2B5EF4-FFF2-40B4-BE49-F238E27FC236}">
                <a16:creationId xmlns:a16="http://schemas.microsoft.com/office/drawing/2014/main" id="{8924A1E7-BCE0-3B45-B3E7-7778DE1060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90A7AA8-2677-664B-A5DE-A144BDBDA6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DAA41-5EAD-F549-8161-6E4519DBF5B2}" type="slidenum">
              <a:rPr lang="es-MX" smtClean="0"/>
              <a:t>‹Nº›</a:t>
            </a:fld>
            <a:endParaRPr lang="es-MX"/>
          </a:p>
        </p:txBody>
      </p:sp>
    </p:spTree>
    <p:extLst>
      <p:ext uri="{BB962C8B-B14F-4D97-AF65-F5344CB8AC3E}">
        <p14:creationId xmlns:p14="http://schemas.microsoft.com/office/powerpoint/2010/main" val="392227670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creyes@drg.mx" TargetMode="External"/><Relationship Id="rId2" Type="http://schemas.openxmlformats.org/officeDocument/2006/relationships/hyperlink" Target="http://www.fundaciond4110.com/" TargetMode="External"/><Relationship Id="rId1" Type="http://schemas.openxmlformats.org/officeDocument/2006/relationships/slideLayout" Target="../slideLayouts/slideLayout12.xml"/><Relationship Id="rId4" Type="http://schemas.openxmlformats.org/officeDocument/2006/relationships/hyperlink" Target="http://www.rotary.or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1654C59E-218E-CF44-8E56-79C04BDFA4AD}"/>
              </a:ext>
            </a:extLst>
          </p:cNvPr>
          <p:cNvSpPr>
            <a:spLocks noGrp="1"/>
          </p:cNvSpPr>
          <p:nvPr>
            <p:ph type="subTitle" idx="1"/>
          </p:nvPr>
        </p:nvSpPr>
        <p:spPr>
          <a:xfrm>
            <a:off x="1675190" y="1984300"/>
            <a:ext cx="9144000" cy="1655762"/>
          </a:xfrm>
        </p:spPr>
        <p:txBody>
          <a:bodyPr/>
          <a:lstStyle/>
          <a:p>
            <a:endParaRPr lang="es-MX" dirty="0"/>
          </a:p>
        </p:txBody>
      </p:sp>
      <p:pic>
        <p:nvPicPr>
          <p:cNvPr id="4" name="Imagen 3">
            <a:extLst>
              <a:ext uri="{FF2B5EF4-FFF2-40B4-BE49-F238E27FC236}">
                <a16:creationId xmlns:a16="http://schemas.microsoft.com/office/drawing/2014/main" id="{8CAE3591-72B2-BE45-B4FF-E6D03AC1E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447" y="414338"/>
            <a:ext cx="10992878" cy="5772150"/>
          </a:xfrm>
          <a:prstGeom prst="rect">
            <a:avLst/>
          </a:prstGeom>
        </p:spPr>
      </p:pic>
      <p:sp>
        <p:nvSpPr>
          <p:cNvPr id="5" name="Marcador de número de diapositiva 4">
            <a:extLst>
              <a:ext uri="{FF2B5EF4-FFF2-40B4-BE49-F238E27FC236}">
                <a16:creationId xmlns:a16="http://schemas.microsoft.com/office/drawing/2014/main" id="{A52ABCA9-36B5-4C4A-9FA5-AA060FB30FB0}"/>
              </a:ext>
            </a:extLst>
          </p:cNvPr>
          <p:cNvSpPr>
            <a:spLocks noGrp="1"/>
          </p:cNvSpPr>
          <p:nvPr>
            <p:ph type="sldNum" sz="quarter" idx="12"/>
          </p:nvPr>
        </p:nvSpPr>
        <p:spPr/>
        <p:txBody>
          <a:bodyPr/>
          <a:lstStyle/>
          <a:p>
            <a:fld id="{29011BE4-71FF-D747-953C-736033EE4B02}" type="slidenum">
              <a:rPr lang="es-MX" smtClean="0"/>
              <a:t>1</a:t>
            </a:fld>
            <a:endParaRPr lang="es-MX"/>
          </a:p>
        </p:txBody>
      </p:sp>
    </p:spTree>
    <p:extLst>
      <p:ext uri="{BB962C8B-B14F-4D97-AF65-F5344CB8AC3E}">
        <p14:creationId xmlns:p14="http://schemas.microsoft.com/office/powerpoint/2010/main" val="3372213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640079" y="2053641"/>
            <a:ext cx="3669161" cy="2760098"/>
          </a:xfrm>
        </p:spPr>
        <p:txBody>
          <a:bodyPr vert="horz" lIns="91440" tIns="45720" rIns="91440" bIns="45720" rtlCol="0" anchor="ctr">
            <a:normAutofit/>
          </a:bodyPr>
          <a:lstStyle/>
          <a:p>
            <a:r>
              <a:rPr lang="en-US" kern="1200">
                <a:solidFill>
                  <a:srgbClr val="FFFFFF"/>
                </a:solidFill>
                <a:latin typeface="+mj-lt"/>
                <a:ea typeface="+mj-ea"/>
                <a:cs typeface="+mj-cs"/>
              </a:rPr>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6090574" y="801866"/>
            <a:ext cx="5306084" cy="5230634"/>
          </a:xfrm>
        </p:spPr>
        <p:txBody>
          <a:bodyPr vert="horz" lIns="91440" tIns="45720" rIns="91440" bIns="45720" rtlCol="0" anchor="ctr">
            <a:normAutofit/>
          </a:bodyPr>
          <a:lstStyle/>
          <a:p>
            <a:pPr marL="342900" indent="-228600">
              <a:buFont typeface="Arial" panose="020B0604020202020204" pitchFamily="34" charset="0"/>
              <a:buChar char="•"/>
            </a:pPr>
            <a:r>
              <a:rPr lang="en-US" sz="2800" dirty="0">
                <a:solidFill>
                  <a:srgbClr val="000000"/>
                </a:solidFill>
                <a:latin typeface="+mn-lt"/>
                <a:cs typeface="+mn-cs"/>
              </a:rPr>
              <a:t>PROGRAMA-</a:t>
            </a:r>
          </a:p>
          <a:p>
            <a:pPr marL="342900" indent="-228600">
              <a:buFont typeface="Arial" panose="020B0604020202020204" pitchFamily="34" charset="0"/>
              <a:buChar char="•"/>
            </a:pPr>
            <a:r>
              <a:rPr lang="en-US" sz="2800" dirty="0">
                <a:solidFill>
                  <a:srgbClr val="000000"/>
                </a:solidFill>
                <a:latin typeface="+mn-lt"/>
                <a:cs typeface="+mn-cs"/>
              </a:rPr>
              <a:t>SUBVENCIONES GLOBALES: CERTIFICACION 80 Min.</a:t>
            </a:r>
          </a:p>
          <a:p>
            <a:pPr marL="342900" indent="-228600">
              <a:buFont typeface="Arial" panose="020B0604020202020204" pitchFamily="34" charset="0"/>
              <a:buChar char="•"/>
            </a:pPr>
            <a:r>
              <a:rPr lang="en-US" sz="2800" dirty="0">
                <a:solidFill>
                  <a:srgbClr val="000000"/>
                </a:solidFill>
                <a:latin typeface="+mn-lt"/>
                <a:cs typeface="+mn-cs"/>
              </a:rPr>
              <a:t>TALLER : 50 Min.</a:t>
            </a:r>
          </a:p>
          <a:p>
            <a:pPr marL="342900" indent="-228600">
              <a:buFont typeface="Arial" panose="020B0604020202020204" pitchFamily="34" charset="0"/>
              <a:buChar char="•"/>
            </a:pPr>
            <a:r>
              <a:rPr lang="en-US" sz="2800" dirty="0">
                <a:solidFill>
                  <a:srgbClr val="000000"/>
                </a:solidFill>
                <a:latin typeface="+mn-lt"/>
                <a:cs typeface="+mn-cs"/>
              </a:rPr>
              <a:t>Break.- 15 </a:t>
            </a:r>
            <a:r>
              <a:rPr lang="en-US" sz="2800" dirty="0" err="1">
                <a:solidFill>
                  <a:srgbClr val="000000"/>
                </a:solidFill>
                <a:latin typeface="+mn-lt"/>
                <a:cs typeface="+mn-cs"/>
              </a:rPr>
              <a:t>minutos</a:t>
            </a:r>
            <a:endParaRPr lang="en-US" sz="2800" dirty="0">
              <a:solidFill>
                <a:srgbClr val="000000"/>
              </a:solidFill>
              <a:latin typeface="+mn-lt"/>
              <a:cs typeface="+mn-cs"/>
            </a:endParaRPr>
          </a:p>
          <a:p>
            <a:pPr marL="342900" indent="-228600">
              <a:buFont typeface="Arial" panose="020B0604020202020204" pitchFamily="34" charset="0"/>
              <a:buChar char="•"/>
            </a:pPr>
            <a:r>
              <a:rPr lang="en-US" sz="2800" dirty="0">
                <a:solidFill>
                  <a:srgbClr val="000000"/>
                </a:solidFill>
                <a:latin typeface="+mn-lt"/>
                <a:cs typeface="+mn-cs"/>
              </a:rPr>
              <a:t>SUBVENCIONES DISTRITALES: 10 Min.</a:t>
            </a:r>
          </a:p>
          <a:p>
            <a:pPr marL="342900" indent="-228600">
              <a:buFont typeface="Arial" panose="020B0604020202020204" pitchFamily="34" charset="0"/>
              <a:buChar char="•"/>
            </a:pPr>
            <a:r>
              <a:rPr lang="en-US" sz="2800" dirty="0">
                <a:solidFill>
                  <a:srgbClr val="000000"/>
                </a:solidFill>
                <a:latin typeface="+mn-lt"/>
                <a:cs typeface="+mn-cs"/>
              </a:rPr>
              <a:t>CAPTACIÓN DE FONDOS.-  15 Min.</a:t>
            </a:r>
          </a:p>
          <a:p>
            <a:pPr marL="342900" indent="-228600">
              <a:buFont typeface="Arial" panose="020B0604020202020204" pitchFamily="34" charset="0"/>
              <a:buChar char="•"/>
            </a:pPr>
            <a:r>
              <a:rPr lang="en-US" sz="2800" dirty="0" err="1">
                <a:solidFill>
                  <a:srgbClr val="000000"/>
                </a:solidFill>
                <a:latin typeface="+mn-lt"/>
                <a:cs typeface="+mn-cs"/>
              </a:rPr>
              <a:t>Otros</a:t>
            </a:r>
            <a:r>
              <a:rPr lang="en-US" sz="2800" dirty="0">
                <a:solidFill>
                  <a:srgbClr val="000000"/>
                </a:solidFill>
                <a:latin typeface="+mn-lt"/>
                <a:cs typeface="+mn-cs"/>
              </a:rPr>
              <a:t> </a:t>
            </a:r>
            <a:r>
              <a:rPr lang="en-US" sz="2800" dirty="0" err="1">
                <a:solidFill>
                  <a:srgbClr val="000000"/>
                </a:solidFill>
                <a:latin typeface="+mn-lt"/>
                <a:cs typeface="+mn-cs"/>
              </a:rPr>
              <a:t>Programas</a:t>
            </a:r>
            <a:r>
              <a:rPr lang="en-US" sz="2800" dirty="0">
                <a:solidFill>
                  <a:srgbClr val="000000"/>
                </a:solidFill>
                <a:latin typeface="+mn-lt"/>
                <a:cs typeface="+mn-cs"/>
              </a:rPr>
              <a:t> de LFR</a:t>
            </a:r>
          </a:p>
          <a:p>
            <a:pPr indent="-228600">
              <a:buFont typeface="Arial" panose="020B0604020202020204" pitchFamily="34" charset="0"/>
              <a:buChar char="•"/>
            </a:pPr>
            <a:r>
              <a:rPr lang="en-US" sz="2400" dirty="0">
                <a:solidFill>
                  <a:srgbClr val="000000"/>
                </a:solidFill>
                <a:latin typeface="+mn-lt"/>
                <a:cs typeface="+mn-cs"/>
              </a:rPr>
              <a:t>COMIDA</a:t>
            </a:r>
          </a:p>
        </p:txBody>
      </p:sp>
    </p:spTree>
    <p:extLst>
      <p:ext uri="{BB962C8B-B14F-4D97-AF65-F5344CB8AC3E}">
        <p14:creationId xmlns:p14="http://schemas.microsoft.com/office/powerpoint/2010/main" val="3953866842"/>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598991" y="1950187"/>
            <a:ext cx="8534400" cy="4178470"/>
          </a:xfrm>
        </p:spPr>
        <p:txBody>
          <a:bodyPr/>
          <a:lstStyle/>
          <a:p>
            <a:r>
              <a:rPr lang="es-MX" dirty="0">
                <a:solidFill>
                  <a:schemeClr val="tx1"/>
                </a:solidFill>
              </a:rPr>
              <a:t>INTRODUCCION A LAS SUBVENCIONES GLOBALES.-</a:t>
            </a:r>
          </a:p>
          <a:p>
            <a:r>
              <a:rPr lang="es-MX" dirty="0">
                <a:solidFill>
                  <a:schemeClr val="tx1"/>
                </a:solidFill>
              </a:rPr>
              <a:t> ¿ QUE SON ?</a:t>
            </a:r>
          </a:p>
          <a:p>
            <a:r>
              <a:rPr lang="es-MX" dirty="0">
                <a:solidFill>
                  <a:schemeClr val="tx1"/>
                </a:solidFill>
              </a:rPr>
              <a:t>¿ PORQUÉ CERTIFICAR A DISTRITO Y CLUB ?</a:t>
            </a:r>
          </a:p>
          <a:p>
            <a:r>
              <a:rPr lang="es-MX" dirty="0">
                <a:solidFill>
                  <a:schemeClr val="tx1"/>
                </a:solidFill>
              </a:rPr>
              <a:t>¿VENTAJAS?</a:t>
            </a:r>
          </a:p>
          <a:p>
            <a:r>
              <a:rPr lang="es-MX" dirty="0">
                <a:solidFill>
                  <a:schemeClr val="tx1"/>
                </a:solidFill>
              </a:rPr>
              <a:t>¿DESVENTAJAS?</a:t>
            </a:r>
          </a:p>
          <a:p>
            <a:endParaRPr lang="es-MX" dirty="0">
              <a:solidFill>
                <a:schemeClr val="tx1"/>
              </a:solidFill>
            </a:endParaRPr>
          </a:p>
          <a:p>
            <a:endParaRPr lang="es-MX" dirty="0"/>
          </a:p>
        </p:txBody>
      </p:sp>
    </p:spTree>
    <p:extLst>
      <p:ext uri="{BB962C8B-B14F-4D97-AF65-F5344CB8AC3E}">
        <p14:creationId xmlns:p14="http://schemas.microsoft.com/office/powerpoint/2010/main" val="318181870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CC3C4B-72C5-F943-94C6-1AA1C5C7DD94}"/>
              </a:ext>
            </a:extLst>
          </p:cNvPr>
          <p:cNvSpPr>
            <a:spLocks noGrp="1"/>
          </p:cNvSpPr>
          <p:nvPr>
            <p:ph type="ctrTitle"/>
          </p:nvPr>
        </p:nvSpPr>
        <p:spPr>
          <a:xfrm>
            <a:off x="0" y="0"/>
            <a:ext cx="12395200" cy="990600"/>
          </a:xfrm>
        </p:spPr>
        <p:txBody>
          <a:bodyPr/>
          <a:lstStyle/>
          <a:p>
            <a:r>
              <a:rPr lang="en-GB" dirty="0"/>
              <a:t>       Subvenciones </a:t>
            </a:r>
            <a:r>
              <a:rPr lang="es-MX" dirty="0"/>
              <a:t> </a:t>
            </a:r>
            <a:r>
              <a:rPr lang="en-GB" dirty="0"/>
              <a:t>Globales</a:t>
            </a:r>
            <a:r>
              <a:rPr lang="es-MX"/>
              <a:t>: Certificación</a:t>
            </a:r>
            <a:endParaRPr lang="es-MX" dirty="0"/>
          </a:p>
        </p:txBody>
      </p:sp>
      <p:sp>
        <p:nvSpPr>
          <p:cNvPr id="3" name="CuadroTexto 2">
            <a:extLst>
              <a:ext uri="{FF2B5EF4-FFF2-40B4-BE49-F238E27FC236}">
                <a16:creationId xmlns:a16="http://schemas.microsoft.com/office/drawing/2014/main" id="{FD356CD5-8CD6-1549-AFCB-EE3A8D6CC774}"/>
              </a:ext>
            </a:extLst>
          </p:cNvPr>
          <p:cNvSpPr txBox="1"/>
          <p:nvPr/>
        </p:nvSpPr>
        <p:spPr>
          <a:xfrm>
            <a:off x="716945" y="1814588"/>
            <a:ext cx="10961309" cy="4401205"/>
          </a:xfrm>
          <a:prstGeom prst="rect">
            <a:avLst/>
          </a:prstGeom>
          <a:noFill/>
        </p:spPr>
        <p:txBody>
          <a:bodyPr wrap="square" rtlCol="0">
            <a:spAutoFit/>
          </a:bodyPr>
          <a:lstStyle/>
          <a:p>
            <a:pPr algn="l"/>
            <a:r>
              <a:rPr lang="es-MX" sz="2800" b="1" dirty="0"/>
              <a:t>IMPACTO SOSTENIBLE</a:t>
            </a:r>
          </a:p>
          <a:p>
            <a:pPr algn="l"/>
            <a:endParaRPr lang="es-MX" sz="2800" dirty="0"/>
          </a:p>
          <a:p>
            <a:pPr algn="l"/>
            <a:r>
              <a:rPr lang="es-MX" sz="2800" dirty="0"/>
              <a:t>La Sostenibilidad tiene un significado diferente para cada organización.</a:t>
            </a:r>
          </a:p>
          <a:p>
            <a:pPr marL="457200" indent="-457200" algn="l">
              <a:buFont typeface="Arial" panose="020B0604020202020204" pitchFamily="34" charset="0"/>
              <a:buChar char="•"/>
            </a:pPr>
            <a:endParaRPr lang="es-MX" sz="2800" dirty="0"/>
          </a:p>
          <a:p>
            <a:pPr algn="l"/>
            <a:r>
              <a:rPr lang="es-MX" sz="2800" dirty="0"/>
              <a:t>PARA ROTARY SIGNIFICA:</a:t>
            </a:r>
          </a:p>
          <a:p>
            <a:pPr marL="514350" indent="-514350" algn="l">
              <a:buFont typeface="+mj-lt"/>
              <a:buAutoNum type="arabicPeriod"/>
            </a:pPr>
            <a:r>
              <a:rPr lang="es-MX" sz="2800" dirty="0"/>
              <a:t>OFRECER SOLUCIONES A LARGO PLAZO A LOS</a:t>
            </a:r>
          </a:p>
          <a:p>
            <a:pPr algn="l"/>
            <a:r>
              <a:rPr lang="es-MX" sz="2800" dirty="0"/>
              <a:t>      PROBLEMAS DE LAS COMUNIDADES.</a:t>
            </a:r>
          </a:p>
          <a:p>
            <a:pPr algn="l"/>
            <a:endParaRPr lang="es-MX" sz="2800" dirty="0"/>
          </a:p>
          <a:p>
            <a:r>
              <a:rPr lang="es-MX" sz="2800" dirty="0"/>
              <a:t> 2. QUE SE PUEDAN MANTENER EN EL TIEMPO, UNA VEZ AGOTADOS </a:t>
            </a:r>
          </a:p>
          <a:p>
            <a:r>
              <a:rPr lang="es-MX" sz="2800"/>
              <a:t>       LOS FONDOS </a:t>
            </a:r>
            <a:r>
              <a:rPr lang="es-MX" sz="2800" dirty="0"/>
              <a:t>DE LA SUBVENCIÓN. </a:t>
            </a:r>
          </a:p>
        </p:txBody>
      </p:sp>
    </p:spTree>
    <p:extLst>
      <p:ext uri="{BB962C8B-B14F-4D97-AF65-F5344CB8AC3E}">
        <p14:creationId xmlns:p14="http://schemas.microsoft.com/office/powerpoint/2010/main" val="351547828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14A530-3888-8E4D-A875-6A9E48DC17EF}"/>
              </a:ext>
            </a:extLst>
          </p:cNvPr>
          <p:cNvSpPr>
            <a:spLocks noGrp="1"/>
          </p:cNvSpPr>
          <p:nvPr>
            <p:ph type="ctrTitle"/>
          </p:nvPr>
        </p:nvSpPr>
        <p:spPr>
          <a:xfrm>
            <a:off x="140304" y="0"/>
            <a:ext cx="12395200" cy="990600"/>
          </a:xfrm>
        </p:spPr>
        <p:txBody>
          <a:bodyPr/>
          <a:lstStyle/>
          <a:p>
            <a:r>
              <a:rPr lang="es-MX" dirty="0"/>
              <a:t>Sostenibilidad</a:t>
            </a:r>
          </a:p>
        </p:txBody>
      </p:sp>
      <p:sp>
        <p:nvSpPr>
          <p:cNvPr id="3" name="Subtítulo 2">
            <a:extLst>
              <a:ext uri="{FF2B5EF4-FFF2-40B4-BE49-F238E27FC236}">
                <a16:creationId xmlns:a16="http://schemas.microsoft.com/office/drawing/2014/main" id="{9EFE9146-EED6-0F4F-B560-11DF90FFB913}"/>
              </a:ext>
            </a:extLst>
          </p:cNvPr>
          <p:cNvSpPr>
            <a:spLocks noGrp="1"/>
          </p:cNvSpPr>
          <p:nvPr>
            <p:ph type="subTitle" idx="1"/>
          </p:nvPr>
        </p:nvSpPr>
        <p:spPr>
          <a:xfrm>
            <a:off x="408819" y="1361149"/>
            <a:ext cx="8534400" cy="950856"/>
          </a:xfrm>
        </p:spPr>
        <p:txBody>
          <a:bodyPr/>
          <a:lstStyle/>
          <a:p>
            <a:r>
              <a:rPr lang="es-MX" dirty="0"/>
              <a:t>¿</a:t>
            </a:r>
            <a:r>
              <a:rPr lang="es-MX" sz="3200" dirty="0">
                <a:latin typeface="+mn-lt"/>
              </a:rPr>
              <a:t>Cómo  se implementa un proyecto sostenible?</a:t>
            </a:r>
          </a:p>
        </p:txBody>
      </p:sp>
      <p:sp>
        <p:nvSpPr>
          <p:cNvPr id="4" name="CuadroTexto 3">
            <a:extLst>
              <a:ext uri="{FF2B5EF4-FFF2-40B4-BE49-F238E27FC236}">
                <a16:creationId xmlns:a16="http://schemas.microsoft.com/office/drawing/2014/main" id="{5FC0A13E-EED6-534D-B612-D8DEC84E7F5F}"/>
              </a:ext>
            </a:extLst>
          </p:cNvPr>
          <p:cNvSpPr txBox="1"/>
          <p:nvPr/>
        </p:nvSpPr>
        <p:spPr>
          <a:xfrm>
            <a:off x="408819" y="2056492"/>
            <a:ext cx="10840356" cy="4524315"/>
          </a:xfrm>
          <a:prstGeom prst="rect">
            <a:avLst/>
          </a:prstGeom>
          <a:noFill/>
        </p:spPr>
        <p:txBody>
          <a:bodyPr wrap="square" rtlCol="0">
            <a:spAutoFit/>
          </a:bodyPr>
          <a:lstStyle/>
          <a:p>
            <a:pPr marL="342900" indent="-342900" algn="l">
              <a:buFont typeface="+mj-lt"/>
              <a:buAutoNum type="arabicPeriod"/>
            </a:pPr>
            <a:r>
              <a:rPr lang="es-MX" sz="3200" dirty="0"/>
              <a:t>Evalúa las necesidades de la comunidad: los patrocinadores locales colaboran con la comunidad beneficiada en la identificación de sus necesidades desarrollan soluciones que aprovechen las fortalezas  existentes, con respeto a la cultura y valores locales.</a:t>
            </a:r>
          </a:p>
          <a:p>
            <a:pPr marL="342900" indent="-342900" algn="l">
              <a:buFont typeface="+mj-lt"/>
              <a:buAutoNum type="arabicPeriod"/>
            </a:pPr>
            <a:r>
              <a:rPr lang="es-MX" sz="3200" dirty="0"/>
              <a:t>Inculca en los beneficiados un sentimiento de propiedad.</a:t>
            </a:r>
          </a:p>
          <a:p>
            <a:pPr marL="342900" indent="-342900" algn="l">
              <a:buFont typeface="+mj-lt"/>
              <a:buAutoNum type="arabicPeriod"/>
            </a:pPr>
            <a:r>
              <a:rPr lang="es-MX" sz="3200" dirty="0"/>
              <a:t>Ofrece capacitación: el éxito depende de las personas, mientras mas conocimientos, habilidades y empoderamiento del proyecto, se podrán alcanzar mejor sus objetivos.</a:t>
            </a:r>
          </a:p>
        </p:txBody>
      </p:sp>
    </p:spTree>
    <p:extLst>
      <p:ext uri="{BB962C8B-B14F-4D97-AF65-F5344CB8AC3E}">
        <p14:creationId xmlns:p14="http://schemas.microsoft.com/office/powerpoint/2010/main" val="80409029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317A9-CBB4-A647-ABAA-5116517F9A4D}"/>
              </a:ext>
            </a:extLst>
          </p:cNvPr>
          <p:cNvSpPr>
            <a:spLocks noGrp="1"/>
          </p:cNvSpPr>
          <p:nvPr>
            <p:ph type="ctrTitle"/>
          </p:nvPr>
        </p:nvSpPr>
        <p:spPr>
          <a:xfrm>
            <a:off x="0" y="148167"/>
            <a:ext cx="12395200" cy="990600"/>
          </a:xfrm>
        </p:spPr>
        <p:txBody>
          <a:bodyPr/>
          <a:lstStyle/>
          <a:p>
            <a:r>
              <a:rPr lang="es-MX" dirty="0"/>
              <a:t>Subvenciones globales: Sostenibilidad</a:t>
            </a:r>
          </a:p>
        </p:txBody>
      </p:sp>
      <p:sp>
        <p:nvSpPr>
          <p:cNvPr id="3" name="Subtítulo 2">
            <a:extLst>
              <a:ext uri="{FF2B5EF4-FFF2-40B4-BE49-F238E27FC236}">
                <a16:creationId xmlns:a16="http://schemas.microsoft.com/office/drawing/2014/main" id="{2208AB4B-D4D7-AD44-8511-7FAACF946F0C}"/>
              </a:ext>
            </a:extLst>
          </p:cNvPr>
          <p:cNvSpPr>
            <a:spLocks noGrp="1"/>
          </p:cNvSpPr>
          <p:nvPr>
            <p:ph type="subTitle" idx="1"/>
          </p:nvPr>
        </p:nvSpPr>
        <p:spPr>
          <a:xfrm>
            <a:off x="257628" y="1497220"/>
            <a:ext cx="11293323" cy="5212614"/>
          </a:xfrm>
        </p:spPr>
        <p:txBody>
          <a:bodyPr>
            <a:noAutofit/>
          </a:bodyPr>
          <a:lstStyle/>
          <a:p>
            <a:r>
              <a:rPr lang="es-MX" sz="3200" dirty="0">
                <a:solidFill>
                  <a:schemeClr val="tx1"/>
                </a:solidFill>
                <a:latin typeface="+mn-lt"/>
              </a:rPr>
              <a:t>4. Utiliza recursos locales:</a:t>
            </a:r>
          </a:p>
          <a:p>
            <a:r>
              <a:rPr lang="es-MX" sz="3200" dirty="0">
                <a:solidFill>
                  <a:schemeClr val="tx1"/>
                </a:solidFill>
                <a:latin typeface="+mn-lt"/>
              </a:rPr>
              <a:t> Adquiere equipos y tecnología a proveedores locales, siempre                que sea posible.</a:t>
            </a:r>
          </a:p>
          <a:p>
            <a:r>
              <a:rPr lang="es-MX" sz="3200" dirty="0">
                <a:solidFill>
                  <a:schemeClr val="tx1"/>
                </a:solidFill>
                <a:latin typeface="+mn-lt"/>
              </a:rPr>
              <a:t> 5. Encuentra una fuente de financiamiento local. Involucra al gobierno, a instituciones, hospitales, compañías y otras organizaciones locales. Ayudará al éxito del proyecto a largo plazo Medición de los resultados analizados: antes(recopilación de datos), durante(supervisión) y después(evaluación).</a:t>
            </a:r>
          </a:p>
          <a:p>
            <a:r>
              <a:rPr lang="es-MX" sz="3200" dirty="0">
                <a:solidFill>
                  <a:schemeClr val="tx1"/>
                </a:solidFill>
                <a:latin typeface="+mn-lt"/>
              </a:rPr>
              <a:t>  Estas prácticas deben seguirse invariablemente, por lo que deben incluirse en la solicitud.</a:t>
            </a:r>
          </a:p>
        </p:txBody>
      </p:sp>
    </p:spTree>
    <p:extLst>
      <p:ext uri="{BB962C8B-B14F-4D97-AF65-F5344CB8AC3E}">
        <p14:creationId xmlns:p14="http://schemas.microsoft.com/office/powerpoint/2010/main" val="378773831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E050C02-3272-104D-862F-937715DF45A8}"/>
              </a:ext>
            </a:extLst>
          </p:cNvPr>
          <p:cNvPicPr>
            <a:picLocks noChangeAspect="1"/>
          </p:cNvPicPr>
          <p:nvPr/>
        </p:nvPicPr>
        <p:blipFill>
          <a:blip r:embed="rId2"/>
          <a:stretch>
            <a:fillRect/>
          </a:stretch>
        </p:blipFill>
        <p:spPr>
          <a:xfrm>
            <a:off x="3467100" y="434302"/>
            <a:ext cx="5506536" cy="6118372"/>
          </a:xfrm>
          <a:prstGeom prst="rect">
            <a:avLst/>
          </a:prstGeom>
        </p:spPr>
      </p:pic>
      <p:sp>
        <p:nvSpPr>
          <p:cNvPr id="8" name="CuadroTexto 7">
            <a:extLst>
              <a:ext uri="{FF2B5EF4-FFF2-40B4-BE49-F238E27FC236}">
                <a16:creationId xmlns:a16="http://schemas.microsoft.com/office/drawing/2014/main" id="{7ED311D3-5CB9-1A49-93AA-85FA38075024}"/>
              </a:ext>
            </a:extLst>
          </p:cNvPr>
          <p:cNvSpPr txBox="1"/>
          <p:nvPr/>
        </p:nvSpPr>
        <p:spPr>
          <a:xfrm>
            <a:off x="9805004" y="836852"/>
            <a:ext cx="2086217" cy="1683274"/>
          </a:xfrm>
          <a:prstGeom prst="rect">
            <a:avLst/>
          </a:prstGeom>
          <a:noFill/>
        </p:spPr>
        <p:txBody>
          <a:bodyPr wrap="square" rtlCol="0">
            <a:spAutoFit/>
          </a:bodyPr>
          <a:lstStyle/>
          <a:p>
            <a:pPr algn="l"/>
            <a:endParaRPr lang="es-MX" dirty="0"/>
          </a:p>
        </p:txBody>
      </p:sp>
      <p:sp>
        <p:nvSpPr>
          <p:cNvPr id="11" name="CuadroTexto 10">
            <a:extLst>
              <a:ext uri="{FF2B5EF4-FFF2-40B4-BE49-F238E27FC236}">
                <a16:creationId xmlns:a16="http://schemas.microsoft.com/office/drawing/2014/main" id="{1AC95994-0417-7C4B-881C-0B6A005A1AD9}"/>
              </a:ext>
            </a:extLst>
          </p:cNvPr>
          <p:cNvSpPr txBox="1"/>
          <p:nvPr/>
        </p:nvSpPr>
        <p:spPr>
          <a:xfrm>
            <a:off x="308216" y="434302"/>
            <a:ext cx="1828800" cy="1828800"/>
          </a:xfrm>
          <a:prstGeom prst="rect">
            <a:avLst/>
          </a:prstGeom>
          <a:noFill/>
        </p:spPr>
        <p:txBody>
          <a:bodyPr wrap="square" rtlCol="0">
            <a:spAutoFit/>
          </a:bodyPr>
          <a:lstStyle/>
          <a:p>
            <a:pPr algn="l"/>
            <a:endParaRPr lang="es-MX" dirty="0"/>
          </a:p>
        </p:txBody>
      </p:sp>
      <p:pic>
        <p:nvPicPr>
          <p:cNvPr id="13" name="Imagen 6">
            <a:extLst>
              <a:ext uri="{FF2B5EF4-FFF2-40B4-BE49-F238E27FC236}">
                <a16:creationId xmlns:a16="http://schemas.microsoft.com/office/drawing/2014/main" id="{391AF33B-C500-0345-B2D9-5D4BF5A248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362" y="434303"/>
            <a:ext cx="2235567" cy="1738775"/>
          </a:xfrm>
          <a:prstGeom prst="rect">
            <a:avLst/>
          </a:prstGeom>
        </p:spPr>
      </p:pic>
      <p:pic>
        <p:nvPicPr>
          <p:cNvPr id="16" name="Imagen 15">
            <a:extLst>
              <a:ext uri="{FF2B5EF4-FFF2-40B4-BE49-F238E27FC236}">
                <a16:creationId xmlns:a16="http://schemas.microsoft.com/office/drawing/2014/main" id="{6BF768FD-E970-DB4B-8068-3FF908756500}"/>
              </a:ext>
            </a:extLst>
          </p:cNvPr>
          <p:cNvPicPr>
            <a:picLocks noChangeAspect="1"/>
          </p:cNvPicPr>
          <p:nvPr/>
        </p:nvPicPr>
        <p:blipFill>
          <a:blip r:embed="rId4"/>
          <a:stretch>
            <a:fillRect/>
          </a:stretch>
        </p:blipFill>
        <p:spPr>
          <a:xfrm>
            <a:off x="9406466" y="4648694"/>
            <a:ext cx="2057400" cy="1612900"/>
          </a:xfrm>
          <a:prstGeom prst="rect">
            <a:avLst/>
          </a:prstGeom>
        </p:spPr>
      </p:pic>
      <p:sp>
        <p:nvSpPr>
          <p:cNvPr id="2" name="Marcador de número de diapositiva 1">
            <a:extLst>
              <a:ext uri="{FF2B5EF4-FFF2-40B4-BE49-F238E27FC236}">
                <a16:creationId xmlns:a16="http://schemas.microsoft.com/office/drawing/2014/main" id="{9CEAED44-713F-5D42-AF83-71BA15272AA0}"/>
              </a:ext>
            </a:extLst>
          </p:cNvPr>
          <p:cNvSpPr>
            <a:spLocks noGrp="1"/>
          </p:cNvSpPr>
          <p:nvPr>
            <p:ph type="sldNum" sz="quarter" idx="12"/>
          </p:nvPr>
        </p:nvSpPr>
        <p:spPr/>
        <p:txBody>
          <a:bodyPr/>
          <a:lstStyle/>
          <a:p>
            <a:fld id="{29011BE4-71FF-D747-953C-736033EE4B02}" type="slidenum">
              <a:rPr lang="es-MX" smtClean="0"/>
              <a:t>7</a:t>
            </a:fld>
            <a:endParaRPr lang="es-MX"/>
          </a:p>
        </p:txBody>
      </p:sp>
    </p:spTree>
    <p:extLst>
      <p:ext uri="{BB962C8B-B14F-4D97-AF65-F5344CB8AC3E}">
        <p14:creationId xmlns:p14="http://schemas.microsoft.com/office/powerpoint/2010/main" val="2633310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588105" y="1482101"/>
            <a:ext cx="8534400" cy="950856"/>
          </a:xfrm>
        </p:spPr>
        <p:txBody>
          <a:bodyPr/>
          <a:lstStyle/>
          <a:p>
            <a:r>
              <a:rPr lang="es-MX" dirty="0">
                <a:solidFill>
                  <a:schemeClr val="tx1"/>
                </a:solidFill>
              </a:rPr>
              <a:t>2- RELACIONES Y COLABORACIÓN</a:t>
            </a:r>
          </a:p>
        </p:txBody>
      </p:sp>
    </p:spTree>
    <p:extLst>
      <p:ext uri="{BB962C8B-B14F-4D97-AF65-F5344CB8AC3E}">
        <p14:creationId xmlns:p14="http://schemas.microsoft.com/office/powerpoint/2010/main" val="387958227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9B9A0-E8AE-7C44-AC52-FB29BA304320}"/>
              </a:ext>
            </a:extLst>
          </p:cNvPr>
          <p:cNvSpPr>
            <a:spLocks noGrp="1"/>
          </p:cNvSpPr>
          <p:nvPr>
            <p:ph type="ctrTitle"/>
          </p:nvPr>
        </p:nvSpPr>
        <p:spPr>
          <a:xfrm>
            <a:off x="0" y="148773"/>
            <a:ext cx="12395200" cy="1408490"/>
          </a:xfrm>
        </p:spPr>
        <p:txBody>
          <a:bodyPr/>
          <a:lstStyle/>
          <a:p>
            <a:r>
              <a:rPr lang="es-MX" dirty="0"/>
              <a:t> PLANIFICACIÓN DE PROYECTOS: DISEÑO</a:t>
            </a:r>
            <a:br>
              <a:rPr lang="es-MX" dirty="0"/>
            </a:br>
            <a:endParaRPr lang="es-MX" dirty="0"/>
          </a:p>
        </p:txBody>
      </p:sp>
      <p:sp>
        <p:nvSpPr>
          <p:cNvPr id="3" name="Subtítulo 2">
            <a:extLst>
              <a:ext uri="{FF2B5EF4-FFF2-40B4-BE49-F238E27FC236}">
                <a16:creationId xmlns:a16="http://schemas.microsoft.com/office/drawing/2014/main" id="{2BF5DD35-10C7-CC4C-A19D-0A4A0BF2560A}"/>
              </a:ext>
            </a:extLst>
          </p:cNvPr>
          <p:cNvSpPr>
            <a:spLocks noGrp="1"/>
          </p:cNvSpPr>
          <p:nvPr>
            <p:ph type="subTitle" idx="1"/>
          </p:nvPr>
        </p:nvSpPr>
        <p:spPr>
          <a:xfrm>
            <a:off x="257024" y="1714500"/>
            <a:ext cx="11747500" cy="4994727"/>
          </a:xfrm>
        </p:spPr>
        <p:txBody>
          <a:bodyPr>
            <a:normAutofit fontScale="25000" lnSpcReduction="20000"/>
          </a:bodyPr>
          <a:lstStyle/>
          <a:p>
            <a:r>
              <a:rPr lang="es-MX" dirty="0"/>
              <a:t>  </a:t>
            </a:r>
          </a:p>
          <a:p>
            <a:r>
              <a:rPr lang="es-MX" sz="12800" dirty="0">
                <a:solidFill>
                  <a:schemeClr val="tx1"/>
                </a:solidFill>
              </a:rPr>
              <a:t> </a:t>
            </a:r>
            <a:r>
              <a:rPr lang="es-MX" sz="13600" dirty="0">
                <a:solidFill>
                  <a:schemeClr val="tx1"/>
                </a:solidFill>
                <a:latin typeface="Arial" panose="020B0604020202020204" pitchFamily="34" charset="0"/>
                <a:cs typeface="Arial" panose="020B0604020202020204" pitchFamily="34" charset="0"/>
              </a:rPr>
              <a:t>Debe tomarse en cuenta cuanto tiempo se requiere para cada etapa de la planificación, implementación y seguimiento del</a:t>
            </a:r>
          </a:p>
          <a:p>
            <a:r>
              <a:rPr lang="es-MX" sz="13600" dirty="0">
                <a:solidFill>
                  <a:schemeClr val="tx1"/>
                </a:solidFill>
                <a:latin typeface="Arial" panose="020B0604020202020204" pitchFamily="34" charset="0"/>
                <a:cs typeface="Arial" panose="020B0604020202020204" pitchFamily="34" charset="0"/>
              </a:rPr>
              <a:t>  proyecto.</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Establecer tiempos, actividades y participantes en cada etapa.</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Nombrar un responsable para cada tarea.</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Supervisar el proceso de cada etapa </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Monitorear continuamente el proyecto</a:t>
            </a:r>
          </a:p>
          <a:p>
            <a:pPr marL="342900" indent="-342900">
              <a:buFont typeface="Arial" panose="020B0604020202020204" pitchFamily="34" charset="0"/>
              <a:buChar char="•"/>
            </a:pPr>
            <a:r>
              <a:rPr lang="es-MX" sz="13600" dirty="0">
                <a:solidFill>
                  <a:schemeClr val="tx1"/>
                </a:solidFill>
                <a:latin typeface="Arial" panose="020B0604020202020204" pitchFamily="34" charset="0"/>
                <a:cs typeface="Arial" panose="020B0604020202020204" pitchFamily="34" charset="0"/>
              </a:rPr>
              <a:t>Evaluar durante la implementación y evaluación del proyecto</a:t>
            </a:r>
          </a:p>
          <a:p>
            <a:endParaRPr lang="es-MX" dirty="0">
              <a:solidFill>
                <a:schemeClr val="tx1"/>
              </a:solidFill>
            </a:endParaRPr>
          </a:p>
        </p:txBody>
      </p:sp>
    </p:spTree>
    <p:extLst>
      <p:ext uri="{BB962C8B-B14F-4D97-AF65-F5344CB8AC3E}">
        <p14:creationId xmlns:p14="http://schemas.microsoft.com/office/powerpoint/2010/main" val="112149278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9A0639-A0C2-3C49-9EAD-C4D241923722}"/>
              </a:ext>
            </a:extLst>
          </p:cNvPr>
          <p:cNvSpPr>
            <a:spLocks noGrp="1"/>
          </p:cNvSpPr>
          <p:nvPr>
            <p:ph type="ctrTitle"/>
          </p:nvPr>
        </p:nvSpPr>
        <p:spPr>
          <a:xfrm>
            <a:off x="0" y="163286"/>
            <a:ext cx="12395200" cy="990600"/>
          </a:xfrm>
        </p:spPr>
        <p:txBody>
          <a:bodyPr/>
          <a:lstStyle/>
          <a:p>
            <a:r>
              <a:rPr lang="es-MX" dirty="0"/>
              <a:t>PLANIFICACIÓN DE PROYECTOS</a:t>
            </a:r>
            <a:r>
              <a:rPr lang="es-MX"/>
              <a:t>: Cronograma</a:t>
            </a:r>
            <a:endParaRPr lang="es-MX" dirty="0"/>
          </a:p>
        </p:txBody>
      </p:sp>
      <p:sp>
        <p:nvSpPr>
          <p:cNvPr id="3" name="Subtítulo 2">
            <a:extLst>
              <a:ext uri="{FF2B5EF4-FFF2-40B4-BE49-F238E27FC236}">
                <a16:creationId xmlns:a16="http://schemas.microsoft.com/office/drawing/2014/main" id="{FA5C3A9C-69E3-5240-95BF-76066A8E382E}"/>
              </a:ext>
            </a:extLst>
          </p:cNvPr>
          <p:cNvSpPr>
            <a:spLocks noGrp="1"/>
          </p:cNvSpPr>
          <p:nvPr>
            <p:ph type="subTitle" idx="1"/>
          </p:nvPr>
        </p:nvSpPr>
        <p:spPr>
          <a:xfrm>
            <a:off x="619881" y="1376267"/>
            <a:ext cx="10583333" cy="5008203"/>
          </a:xfrm>
        </p:spPr>
        <p:txBody>
          <a:bodyPr>
            <a:normAutofit lnSpcReduction="10000"/>
          </a:bodyPr>
          <a:lstStyle/>
          <a:p>
            <a:r>
              <a:rPr lang="es-MX" dirty="0">
                <a:solidFill>
                  <a:schemeClr val="tx1"/>
                </a:solidFill>
              </a:rPr>
              <a:t>  </a:t>
            </a:r>
            <a:endParaRPr lang="es-MX" sz="2800" dirty="0">
              <a:solidFill>
                <a:schemeClr val="tx1"/>
              </a:solidFill>
            </a:endParaRPr>
          </a:p>
          <a:p>
            <a:r>
              <a:rPr lang="es-MX" sz="2800" dirty="0">
                <a:solidFill>
                  <a:schemeClr val="tx1"/>
                </a:solidFill>
              </a:rPr>
              <a:t>  </a:t>
            </a:r>
            <a:r>
              <a:rPr lang="es-MX" sz="3200" dirty="0">
                <a:solidFill>
                  <a:schemeClr val="tx1"/>
                </a:solidFill>
              </a:rPr>
              <a:t>El plan debe incluir:</a:t>
            </a:r>
          </a:p>
          <a:p>
            <a:pPr marL="342900" indent="-342900">
              <a:buFont typeface="Arial" panose="020B0604020202020204" pitchFamily="34" charset="0"/>
              <a:buChar char="•"/>
            </a:pPr>
            <a:r>
              <a:rPr lang="es-MX" sz="3200" dirty="0">
                <a:solidFill>
                  <a:schemeClr val="tx1"/>
                </a:solidFill>
              </a:rPr>
              <a:t>Impacto deseado en la comunidad</a:t>
            </a:r>
          </a:p>
          <a:p>
            <a:pPr marL="342900" indent="-342900">
              <a:buFont typeface="Arial" panose="020B0604020202020204" pitchFamily="34" charset="0"/>
              <a:buChar char="•"/>
            </a:pPr>
            <a:r>
              <a:rPr lang="es-MX" sz="3200" dirty="0">
                <a:solidFill>
                  <a:schemeClr val="tx1"/>
                </a:solidFill>
              </a:rPr>
              <a:t>Metas y resultados mensurables</a:t>
            </a:r>
          </a:p>
          <a:p>
            <a:pPr marL="342900" indent="-342900">
              <a:buFont typeface="Arial" panose="020B0604020202020204" pitchFamily="34" charset="0"/>
              <a:buChar char="•"/>
            </a:pPr>
            <a:r>
              <a:rPr lang="es-MX" sz="3200" dirty="0">
                <a:solidFill>
                  <a:schemeClr val="tx1"/>
                </a:solidFill>
              </a:rPr>
              <a:t>Medidas a implementar en cada etapa</a:t>
            </a:r>
          </a:p>
          <a:p>
            <a:pPr marL="342900" indent="-342900">
              <a:buFont typeface="Arial" panose="020B0604020202020204" pitchFamily="34" charset="0"/>
              <a:buChar char="•"/>
            </a:pPr>
            <a:r>
              <a:rPr lang="es-MX" sz="3200" dirty="0">
                <a:solidFill>
                  <a:schemeClr val="tx1"/>
                </a:solidFill>
              </a:rPr>
              <a:t>Asignación de responsabilidades</a:t>
            </a:r>
          </a:p>
          <a:p>
            <a:pPr marL="342900" indent="-342900">
              <a:buFont typeface="Arial" panose="020B0604020202020204" pitchFamily="34" charset="0"/>
              <a:buChar char="•"/>
            </a:pPr>
            <a:r>
              <a:rPr lang="es-MX" sz="3200" dirty="0">
                <a:solidFill>
                  <a:schemeClr val="tx1"/>
                </a:solidFill>
              </a:rPr>
              <a:t>El modo en que se llevará a cabo el monitoreo y la captura de datos</a:t>
            </a:r>
          </a:p>
          <a:p>
            <a:pPr marL="342900" indent="-342900">
              <a:buFont typeface="Arial" panose="020B0604020202020204" pitchFamily="34" charset="0"/>
              <a:buChar char="•"/>
            </a:pPr>
            <a:r>
              <a:rPr lang="es-MX" sz="3200" dirty="0">
                <a:solidFill>
                  <a:schemeClr val="tx1"/>
                </a:solidFill>
              </a:rPr>
              <a:t>Posibles enfoques alternativos si las actividades no generan el impacto deseado.</a:t>
            </a:r>
          </a:p>
        </p:txBody>
      </p:sp>
    </p:spTree>
    <p:extLst>
      <p:ext uri="{BB962C8B-B14F-4D97-AF65-F5344CB8AC3E}">
        <p14:creationId xmlns:p14="http://schemas.microsoft.com/office/powerpoint/2010/main" val="322998961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293913" y="1531813"/>
            <a:ext cx="11560629" cy="4983287"/>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11</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337458" y="1828800"/>
            <a:ext cx="11244942" cy="44805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dirty="0">
                <a:solidFill>
                  <a:prstClr val="white"/>
                </a:solidFill>
                <a:latin typeface="Calibri"/>
              </a:rPr>
              <a:t>La evaluación de las fortalezas, debilidades, activos y necesidades de una comunidad constituye el primer paso en la planificación de un proyecto de servicio eficaz. </a:t>
            </a:r>
          </a:p>
          <a:p>
            <a:r>
              <a:rPr lang="es-ES_tradnl" sz="3600" dirty="0">
                <a:solidFill>
                  <a:prstClr val="white"/>
                </a:solidFill>
                <a:latin typeface="Calibri"/>
              </a:rPr>
              <a:t>Los clubes que dedican tiempo a informarse sobre sus comunidades descubren oportunidades para emprender proyectos que marcan una diferencia significativa.</a:t>
            </a:r>
          </a:p>
        </p:txBody>
      </p:sp>
    </p:spTree>
    <p:extLst>
      <p:ext uri="{BB962C8B-B14F-4D97-AF65-F5344CB8AC3E}">
        <p14:creationId xmlns:p14="http://schemas.microsoft.com/office/powerpoint/2010/main" val="2522460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87931" y="929004"/>
            <a:ext cx="11429999" cy="597842"/>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310243" y="1531814"/>
            <a:ext cx="11429999"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272003" y="4282058"/>
            <a:ext cx="316594"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12</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827251" y="1828799"/>
            <a:ext cx="10359295" cy="46863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pPr algn="just"/>
            <a:r>
              <a:rPr lang="es-ES_tradnl" sz="2800" dirty="0">
                <a:solidFill>
                  <a:prstClr val="white"/>
                </a:solidFill>
                <a:latin typeface="Calibri"/>
              </a:rPr>
              <a:t>Esta evaluación te ayudará a entender la dinámica de </a:t>
            </a:r>
          </a:p>
          <a:p>
            <a:pPr algn="just"/>
            <a:r>
              <a:rPr lang="es-ES_tradnl" sz="2800" dirty="0">
                <a:solidFill>
                  <a:prstClr val="white"/>
                </a:solidFill>
                <a:latin typeface="Calibri"/>
              </a:rPr>
              <a:t>la comunidad y a adoptar las prioridades adecuadas en </a:t>
            </a:r>
          </a:p>
          <a:p>
            <a:pPr algn="just"/>
            <a:r>
              <a:rPr lang="es-ES_tradnl" sz="2800" dirty="0">
                <a:solidFill>
                  <a:prstClr val="white"/>
                </a:solidFill>
                <a:latin typeface="Calibri"/>
              </a:rPr>
              <a:t>materia de servicio. Incluso si ya participas activamente </a:t>
            </a:r>
          </a:p>
          <a:p>
            <a:pPr algn="just"/>
            <a:r>
              <a:rPr lang="es-ES_tradnl" sz="2800" dirty="0">
                <a:solidFill>
                  <a:prstClr val="white"/>
                </a:solidFill>
                <a:latin typeface="Calibri"/>
              </a:rPr>
              <a:t>en la vida de la comunidad, esta evaluación podría </a:t>
            </a:r>
          </a:p>
          <a:p>
            <a:pPr algn="just"/>
            <a:r>
              <a:rPr lang="es-ES_tradnl" sz="2800" dirty="0">
                <a:solidFill>
                  <a:prstClr val="white"/>
                </a:solidFill>
                <a:latin typeface="Calibri"/>
              </a:rPr>
              <a:t>servir para descubrir tanto fortalezas adicionales como </a:t>
            </a:r>
          </a:p>
          <a:p>
            <a:pPr algn="just"/>
            <a:r>
              <a:rPr lang="es-ES_tradnl" sz="2800" dirty="0">
                <a:solidFill>
                  <a:prstClr val="white"/>
                </a:solidFill>
                <a:latin typeface="Calibri"/>
              </a:rPr>
              <a:t>oportunidades de crecimiento. Es posible, incluso, </a:t>
            </a:r>
          </a:p>
          <a:p>
            <a:pPr algn="just"/>
            <a:r>
              <a:rPr lang="es-ES_tradnl" sz="2800" dirty="0">
                <a:solidFill>
                  <a:prstClr val="white"/>
                </a:solidFill>
                <a:latin typeface="Calibri"/>
              </a:rPr>
              <a:t>que descubras nuevos métodos para abordar problemas </a:t>
            </a:r>
          </a:p>
          <a:p>
            <a:pPr algn="just"/>
            <a:r>
              <a:rPr lang="es-ES_tradnl" sz="2800" dirty="0">
                <a:solidFill>
                  <a:prstClr val="white"/>
                </a:solidFill>
                <a:latin typeface="Calibri"/>
              </a:rPr>
              <a:t>conocidos. Antes de comenzar, decide qué es exactamente </a:t>
            </a:r>
          </a:p>
          <a:p>
            <a:pPr algn="just"/>
            <a:r>
              <a:rPr lang="es-ES_tradnl" sz="2800" dirty="0">
                <a:solidFill>
                  <a:prstClr val="white"/>
                </a:solidFill>
                <a:latin typeface="Calibri"/>
              </a:rPr>
              <a:t>lo que te gustaría descubrir. Una evaluación eficaz revela </a:t>
            </a:r>
          </a:p>
          <a:p>
            <a:pPr algn="just"/>
            <a:r>
              <a:rPr lang="es-ES_tradnl" sz="2800" dirty="0">
                <a:solidFill>
                  <a:prstClr val="white"/>
                </a:solidFill>
                <a:latin typeface="Calibri"/>
              </a:rPr>
              <a:t>aspectos de la comunidad que serían desconocidos hasta </a:t>
            </a:r>
          </a:p>
          <a:p>
            <a:pPr algn="just"/>
            <a:r>
              <a:rPr lang="es-ES_tradnl" sz="2800" dirty="0">
                <a:solidFill>
                  <a:prstClr val="white"/>
                </a:solidFill>
                <a:latin typeface="Calibri"/>
              </a:rPr>
              <a:t>ese momento.</a:t>
            </a:r>
          </a:p>
        </p:txBody>
      </p:sp>
    </p:spTree>
    <p:extLst>
      <p:ext uri="{BB962C8B-B14F-4D97-AF65-F5344CB8AC3E}">
        <p14:creationId xmlns:p14="http://schemas.microsoft.com/office/powerpoint/2010/main" val="2605123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341546" y="1531815"/>
            <a:ext cx="11545654"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13</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457200" y="1721092"/>
            <a:ext cx="11393254" cy="446743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b="1" i="1" dirty="0">
                <a:solidFill>
                  <a:prstClr val="white"/>
                </a:solidFill>
                <a:latin typeface="Calibri"/>
              </a:rPr>
              <a:t>Seis recursos para evaluar las necesidades de la comunidad.</a:t>
            </a:r>
          </a:p>
          <a:p>
            <a:endParaRPr lang="es-ES_tradnl" sz="3200" dirty="0">
              <a:solidFill>
                <a:prstClr val="white"/>
              </a:solidFill>
              <a:latin typeface="Calibri"/>
            </a:endParaRPr>
          </a:p>
          <a:p>
            <a:r>
              <a:rPr lang="es-ES_tradnl" sz="3200" b="1" dirty="0">
                <a:solidFill>
                  <a:prstClr val="white"/>
                </a:solidFill>
                <a:latin typeface="Calibri"/>
              </a:rPr>
              <a:t>Reunión comunitaria </a:t>
            </a:r>
          </a:p>
          <a:p>
            <a:r>
              <a:rPr lang="es-ES_tradnl" sz="3200" b="1" dirty="0">
                <a:solidFill>
                  <a:prstClr val="white"/>
                </a:solidFill>
                <a:latin typeface="Calibri"/>
              </a:rPr>
              <a:t>Grupo de opinión</a:t>
            </a:r>
          </a:p>
          <a:p>
            <a:r>
              <a:rPr lang="es-ES_tradnl" sz="3200" b="1" dirty="0">
                <a:solidFill>
                  <a:prstClr val="white"/>
                </a:solidFill>
                <a:latin typeface="Calibri"/>
              </a:rPr>
              <a:t>Encuesta</a:t>
            </a:r>
          </a:p>
          <a:p>
            <a:r>
              <a:rPr lang="es-ES_tradnl" sz="3200" b="1" dirty="0">
                <a:solidFill>
                  <a:prstClr val="white"/>
                </a:solidFill>
                <a:latin typeface="Calibri"/>
              </a:rPr>
              <a:t>Inventario de activos de la comunidad</a:t>
            </a:r>
          </a:p>
          <a:p>
            <a:r>
              <a:rPr lang="es-ES_tradnl" sz="3200" b="1" dirty="0">
                <a:solidFill>
                  <a:prstClr val="white"/>
                </a:solidFill>
                <a:latin typeface="Calibri"/>
              </a:rPr>
              <a:t>Entrevista </a:t>
            </a:r>
          </a:p>
          <a:p>
            <a:r>
              <a:rPr lang="es-ES_tradnl" sz="3200" b="1" dirty="0">
                <a:solidFill>
                  <a:prstClr val="white"/>
                </a:solidFill>
                <a:latin typeface="Calibri"/>
              </a:rPr>
              <a:t>Mapeo participativo de la comunidad</a:t>
            </a:r>
          </a:p>
        </p:txBody>
      </p:sp>
    </p:spTree>
    <p:extLst>
      <p:ext uri="{BB962C8B-B14F-4D97-AF65-F5344CB8AC3E}">
        <p14:creationId xmlns:p14="http://schemas.microsoft.com/office/powerpoint/2010/main" val="2743054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45604" y="1508299"/>
            <a:ext cx="12046396"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14</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317054" y="1721092"/>
            <a:ext cx="11703496" cy="48245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Reunión comunitaria</a:t>
            </a:r>
          </a:p>
          <a:p>
            <a:r>
              <a:rPr lang="es-ES_tradnl" sz="2800" dirty="0">
                <a:solidFill>
                  <a:prstClr val="white"/>
                </a:solidFill>
                <a:latin typeface="Calibri"/>
              </a:rPr>
              <a:t>Las reuniones comunitarias, a veces denominadas foros públicos, son reuniones informales a las que asisten los residentes de la comunidad para tratar diversos asuntos, expresar sus inquietudes y mostrar sus preferencias sobre los asuntos prioritarios que debe abordar la comunidad.</a:t>
            </a:r>
          </a:p>
          <a:p>
            <a:r>
              <a:rPr lang="es-ES_tradnl" sz="2800" dirty="0">
                <a:solidFill>
                  <a:prstClr val="white"/>
                </a:solidFill>
                <a:latin typeface="Calibri"/>
              </a:rPr>
              <a:t>En las reuniones comunitarias, un facilitador propicia una conversación sobre las fortalezas y desafíos que enfrenta la comunidad en la que participen todos los asistentes. El facilitador dirige, además, preguntas a los expertos presentes.</a:t>
            </a:r>
            <a:r>
              <a:rPr lang="es-ES_tradnl" sz="2400" dirty="0">
                <a:solidFill>
                  <a:prstClr val="white"/>
                </a:solidFill>
                <a:latin typeface="Calibri"/>
              </a:rPr>
              <a:t> </a:t>
            </a:r>
          </a:p>
        </p:txBody>
      </p:sp>
    </p:spTree>
    <p:extLst>
      <p:ext uri="{BB962C8B-B14F-4D97-AF65-F5344CB8AC3E}">
        <p14:creationId xmlns:p14="http://schemas.microsoft.com/office/powerpoint/2010/main" val="1933872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61931" y="1484784"/>
            <a:ext cx="11872225"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15</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57845" y="1484783"/>
            <a:ext cx="11872224" cy="487156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Ventajas de las reuniones comunitarias:</a:t>
            </a:r>
          </a:p>
          <a:p>
            <a:r>
              <a:rPr lang="es-ES_tradnl" sz="2800" dirty="0">
                <a:solidFill>
                  <a:prstClr val="white"/>
                </a:solidFill>
                <a:latin typeface="Calibri"/>
              </a:rPr>
              <a:t>Ofrece a personas de diversas procedencias la oportunidad de expresar sus puntos de vista .</a:t>
            </a:r>
          </a:p>
          <a:p>
            <a:r>
              <a:rPr lang="es-ES_tradnl" sz="2800" dirty="0">
                <a:solidFill>
                  <a:prstClr val="white"/>
                </a:solidFill>
                <a:latin typeface="Calibri"/>
              </a:rPr>
              <a:t>Hace posible que los participantes elaboren propuestas partiendo de los comentarios de participantes anteriores.</a:t>
            </a:r>
          </a:p>
          <a:p>
            <a:r>
              <a:rPr lang="es-ES_tradnl" sz="2800" dirty="0">
                <a:solidFill>
                  <a:prstClr val="white"/>
                </a:solidFill>
                <a:latin typeface="Calibri"/>
              </a:rPr>
              <a:t>Facilita la participación de un grupo bastante numeroso de personas en el mismo evento.</a:t>
            </a:r>
          </a:p>
          <a:p>
            <a:r>
              <a:rPr lang="es-ES_tradnl" sz="2800" dirty="0">
                <a:solidFill>
                  <a:prstClr val="white"/>
                </a:solidFill>
                <a:latin typeface="Calibri"/>
              </a:rPr>
              <a:t>Podría contribuir a identificar a líderes comunitarios respetados a los que incluir en el proyecto</a:t>
            </a:r>
          </a:p>
          <a:p>
            <a:r>
              <a:rPr lang="es-ES_tradnl" sz="2800" dirty="0">
                <a:solidFill>
                  <a:prstClr val="white"/>
                </a:solidFill>
                <a:latin typeface="Calibri"/>
              </a:rPr>
              <a:t>Hace posible apreciar la importancia relativa de una variedad de cuestiones .</a:t>
            </a:r>
          </a:p>
          <a:p>
            <a:r>
              <a:rPr lang="es-ES_tradnl" sz="2800" dirty="0">
                <a:solidFill>
                  <a:prstClr val="white"/>
                </a:solidFill>
                <a:latin typeface="Calibri"/>
              </a:rPr>
              <a:t>Ayuda a explorar posibles soluciones a los problemas planteados </a:t>
            </a:r>
          </a:p>
        </p:txBody>
      </p:sp>
    </p:spTree>
    <p:extLst>
      <p:ext uri="{BB962C8B-B14F-4D97-AF65-F5344CB8AC3E}">
        <p14:creationId xmlns:p14="http://schemas.microsoft.com/office/powerpoint/2010/main" val="801356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79615" y="1531814"/>
            <a:ext cx="11838214"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16</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74171" y="1551350"/>
            <a:ext cx="11838214" cy="53066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000" dirty="0">
                <a:solidFill>
                  <a:prstClr val="white"/>
                </a:solidFill>
                <a:latin typeface="Calibri"/>
              </a:rPr>
              <a:t>SUGERENCIAS PARA LA CELEBRACIÓN DE </a:t>
            </a:r>
          </a:p>
          <a:p>
            <a:r>
              <a:rPr lang="es-ES_tradnl" sz="2000" dirty="0">
                <a:solidFill>
                  <a:prstClr val="white"/>
                </a:solidFill>
                <a:latin typeface="Calibri"/>
              </a:rPr>
              <a:t>REUNIONES COMUNITARIAS</a:t>
            </a:r>
          </a:p>
          <a:p>
            <a:r>
              <a:rPr lang="es-ES_tradnl" sz="2200" b="1" dirty="0">
                <a:solidFill>
                  <a:prstClr val="white"/>
                </a:solidFill>
                <a:latin typeface="Calibri"/>
              </a:rPr>
              <a:t>Identifica qué deseas alcanzar.</a:t>
            </a:r>
          </a:p>
          <a:p>
            <a:r>
              <a:rPr lang="es-ES_tradnl" sz="2200" dirty="0">
                <a:solidFill>
                  <a:prstClr val="white"/>
                </a:solidFill>
                <a:latin typeface="Calibri"/>
              </a:rPr>
              <a:t>¿Qué conocimientos deseas obtener gracias a la reunión? ¿Hay algún problema concreto en la comunidad sobre el que deseas obtener información? Redacta tus preguntas de modo que susciten respuestas constructivas.</a:t>
            </a:r>
          </a:p>
          <a:p>
            <a:r>
              <a:rPr lang="es-ES_tradnl" sz="2200" b="1" dirty="0">
                <a:solidFill>
                  <a:prstClr val="white"/>
                </a:solidFill>
                <a:latin typeface="Calibri"/>
              </a:rPr>
              <a:t>Selecciona un local y una hora que sean convenientes. </a:t>
            </a:r>
          </a:p>
          <a:p>
            <a:r>
              <a:rPr lang="es-ES_tradnl" sz="2200" dirty="0">
                <a:solidFill>
                  <a:prstClr val="white"/>
                </a:solidFill>
                <a:latin typeface="Calibri"/>
              </a:rPr>
              <a:t>Celebra la reunión en un local de fácil acceso. Determina la hora tras considerar las actividades diarias de los participantes.</a:t>
            </a:r>
          </a:p>
          <a:p>
            <a:r>
              <a:rPr lang="es-ES_tradnl" sz="2200" b="1" dirty="0">
                <a:solidFill>
                  <a:prstClr val="white"/>
                </a:solidFill>
                <a:latin typeface="Calibri"/>
              </a:rPr>
              <a:t>Promueve el evento entre los miembros de la comunidad. </a:t>
            </a:r>
          </a:p>
          <a:p>
            <a:r>
              <a:rPr lang="es-ES_tradnl" sz="2200" b="1" dirty="0">
                <a:solidFill>
                  <a:prstClr val="white"/>
                </a:solidFill>
                <a:latin typeface="Calibri"/>
              </a:rPr>
              <a:t>Ten presentes las normas y valores culturales </a:t>
            </a:r>
            <a:r>
              <a:rPr lang="es-ES_tradnl" sz="2200" dirty="0">
                <a:solidFill>
                  <a:prstClr val="white"/>
                </a:solidFill>
                <a:latin typeface="Calibri"/>
              </a:rPr>
              <a:t>.</a:t>
            </a:r>
          </a:p>
          <a:p>
            <a:r>
              <a:rPr lang="es-ES_tradnl" sz="2200" b="1" dirty="0">
                <a:solidFill>
                  <a:prstClr val="white"/>
                </a:solidFill>
                <a:latin typeface="Calibri"/>
              </a:rPr>
              <a:t>Elabora y sigue un programa.</a:t>
            </a:r>
          </a:p>
          <a:p>
            <a:r>
              <a:rPr lang="es-ES_tradnl" sz="2200" b="1" dirty="0">
                <a:solidFill>
                  <a:prstClr val="white"/>
                </a:solidFill>
                <a:latin typeface="Calibri"/>
              </a:rPr>
              <a:t>Decide cuánto tiempo .</a:t>
            </a:r>
          </a:p>
          <a:p>
            <a:r>
              <a:rPr lang="es-ES_tradnl" sz="2200" b="1" dirty="0">
                <a:solidFill>
                  <a:prstClr val="white"/>
                </a:solidFill>
                <a:latin typeface="Calibri"/>
              </a:rPr>
              <a:t>Toma notas.</a:t>
            </a:r>
          </a:p>
          <a:p>
            <a:r>
              <a:rPr lang="es-ES_tradnl" sz="2200" b="1" dirty="0">
                <a:solidFill>
                  <a:prstClr val="white"/>
                </a:solidFill>
                <a:latin typeface="Calibri"/>
              </a:rPr>
              <a:t>Escucha con atención.</a:t>
            </a:r>
          </a:p>
          <a:p>
            <a:r>
              <a:rPr lang="es-ES_tradnl" sz="2200" b="1" dirty="0">
                <a:solidFill>
                  <a:prstClr val="white"/>
                </a:solidFill>
                <a:latin typeface="Calibri"/>
              </a:rPr>
              <a:t>Permite las discusiones en pequeños grupos y que obtengas conclusiones por escrito</a:t>
            </a:r>
          </a:p>
        </p:txBody>
      </p:sp>
    </p:spTree>
    <p:extLst>
      <p:ext uri="{BB962C8B-B14F-4D97-AF65-F5344CB8AC3E}">
        <p14:creationId xmlns:p14="http://schemas.microsoft.com/office/powerpoint/2010/main" val="383090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531815"/>
            <a:ext cx="12026900" cy="500680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17</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65100" y="1531814"/>
            <a:ext cx="11861800" cy="5006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Encuesta</a:t>
            </a:r>
          </a:p>
          <a:p>
            <a:r>
              <a:rPr lang="es-ES_tradnl" sz="3200" dirty="0">
                <a:solidFill>
                  <a:prstClr val="white"/>
                </a:solidFill>
                <a:latin typeface="Calibri"/>
              </a:rPr>
              <a:t>Las encuestas son uno de los métodos más populares para recopilar información y opiniones. </a:t>
            </a:r>
          </a:p>
          <a:p>
            <a:r>
              <a:rPr lang="es-ES_tradnl" sz="3200" dirty="0">
                <a:solidFill>
                  <a:prstClr val="white"/>
                </a:solidFill>
                <a:latin typeface="Calibri"/>
              </a:rPr>
              <a:t>En el contexto de la evaluación de las necesidades de la comunidad, las encuestas pueden ser un procedimiento eficaz para determinar las fortalezas, debilidades, necesidades y activos de la comunidad sujeta a estudio. Las encuestas pueden ser generales o dirigirse a un segmento específico de la comunidad y pueden realizarse por correo electrónico, teléfono o en persona</a:t>
            </a:r>
          </a:p>
        </p:txBody>
      </p:sp>
    </p:spTree>
    <p:extLst>
      <p:ext uri="{BB962C8B-B14F-4D97-AF65-F5344CB8AC3E}">
        <p14:creationId xmlns:p14="http://schemas.microsoft.com/office/powerpoint/2010/main" val="1114229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78260" y="1484784"/>
            <a:ext cx="11888553" cy="5054129"/>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18</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374306" y="1504321"/>
            <a:ext cx="11817693" cy="492606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Ventajas de las encuestas:</a:t>
            </a:r>
          </a:p>
          <a:p>
            <a:endParaRPr lang="es-ES_tradnl" sz="2400" dirty="0">
              <a:solidFill>
                <a:prstClr val="white"/>
              </a:solidFill>
              <a:latin typeface="Calibri"/>
            </a:endParaRPr>
          </a:p>
          <a:p>
            <a:r>
              <a:rPr lang="es-ES_tradnl" sz="3200" dirty="0">
                <a:solidFill>
                  <a:prstClr val="white"/>
                </a:solidFill>
                <a:latin typeface="Calibri"/>
              </a:rPr>
              <a:t>Pueden llevarse a cabo remotamente.</a:t>
            </a:r>
          </a:p>
          <a:p>
            <a:r>
              <a:rPr lang="es-ES_tradnl" sz="3200" dirty="0">
                <a:solidFill>
                  <a:prstClr val="white"/>
                </a:solidFill>
                <a:latin typeface="Calibri"/>
              </a:rPr>
              <a:t>Pueden repetirse.</a:t>
            </a:r>
          </a:p>
          <a:p>
            <a:r>
              <a:rPr lang="es-ES_tradnl" sz="3200" dirty="0">
                <a:solidFill>
                  <a:prstClr val="white"/>
                </a:solidFill>
                <a:latin typeface="Calibri"/>
              </a:rPr>
              <a:t>Pueden contestarse anónimamente facilitándose </a:t>
            </a:r>
          </a:p>
          <a:p>
            <a:r>
              <a:rPr lang="es-ES_tradnl" sz="3200" dirty="0">
                <a:solidFill>
                  <a:prstClr val="white"/>
                </a:solidFill>
                <a:latin typeface="Calibri"/>
              </a:rPr>
              <a:t>así la obtención de respuestas sinceras.</a:t>
            </a:r>
          </a:p>
          <a:p>
            <a:r>
              <a:rPr lang="es-ES_tradnl" sz="3200" dirty="0">
                <a:solidFill>
                  <a:prstClr val="white"/>
                </a:solidFill>
                <a:latin typeface="Calibri"/>
              </a:rPr>
              <a:t>Por lo general pueden realizarse sin grandes </a:t>
            </a:r>
          </a:p>
          <a:p>
            <a:r>
              <a:rPr lang="es-ES_tradnl" sz="3200" dirty="0">
                <a:solidFill>
                  <a:prstClr val="white"/>
                </a:solidFill>
                <a:latin typeface="Calibri"/>
              </a:rPr>
              <a:t>costos.</a:t>
            </a:r>
          </a:p>
        </p:txBody>
      </p:sp>
    </p:spTree>
    <p:extLst>
      <p:ext uri="{BB962C8B-B14F-4D97-AF65-F5344CB8AC3E}">
        <p14:creationId xmlns:p14="http://schemas.microsoft.com/office/powerpoint/2010/main" val="379078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484784"/>
            <a:ext cx="12192000" cy="519906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19</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0" y="1400284"/>
            <a:ext cx="12192000" cy="519906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400" dirty="0">
                <a:solidFill>
                  <a:prstClr val="white"/>
                </a:solidFill>
                <a:latin typeface="Calibri"/>
              </a:rPr>
              <a:t>SUGERENCIAS PARA EL DISEÑO DE UNA </a:t>
            </a:r>
          </a:p>
          <a:p>
            <a:r>
              <a:rPr lang="es-ES_tradnl" sz="2400" dirty="0">
                <a:solidFill>
                  <a:prstClr val="white"/>
                </a:solidFill>
                <a:latin typeface="Calibri"/>
              </a:rPr>
              <a:t>BUENA ENCUESTA</a:t>
            </a:r>
          </a:p>
          <a:p>
            <a:r>
              <a:rPr lang="es-ES_tradnl" sz="3200" dirty="0">
                <a:solidFill>
                  <a:prstClr val="white"/>
                </a:solidFill>
                <a:latin typeface="Calibri"/>
              </a:rPr>
              <a:t>Explica por qué haces esas preguntas.</a:t>
            </a:r>
          </a:p>
          <a:p>
            <a:r>
              <a:rPr lang="es-ES_tradnl" sz="3200" dirty="0">
                <a:solidFill>
                  <a:prstClr val="white"/>
                </a:solidFill>
                <a:latin typeface="Calibri"/>
              </a:rPr>
              <a:t>Diseña una encuesta corta y sencilla. </a:t>
            </a:r>
          </a:p>
          <a:p>
            <a:r>
              <a:rPr lang="es-ES_tradnl" sz="3200" dirty="0">
                <a:solidFill>
                  <a:prstClr val="white"/>
                </a:solidFill>
                <a:latin typeface="Calibri"/>
              </a:rPr>
              <a:t> Asegúrate de que las preguntas sean breves y específicas.</a:t>
            </a:r>
          </a:p>
          <a:p>
            <a:r>
              <a:rPr lang="es-ES_tradnl" sz="3200" dirty="0">
                <a:solidFill>
                  <a:prstClr val="white"/>
                </a:solidFill>
                <a:latin typeface="Calibri"/>
              </a:rPr>
              <a:t>Asegúrate de que las preguntas no sean sesgadas.</a:t>
            </a:r>
          </a:p>
          <a:p>
            <a:r>
              <a:rPr lang="es-ES_tradnl" sz="3200" dirty="0">
                <a:solidFill>
                  <a:prstClr val="white"/>
                </a:solidFill>
                <a:latin typeface="Calibri"/>
              </a:rPr>
              <a:t>Evita preguntas orientadas .</a:t>
            </a:r>
          </a:p>
          <a:p>
            <a:r>
              <a:rPr lang="es-ES_tradnl" sz="3200" dirty="0">
                <a:solidFill>
                  <a:prstClr val="white"/>
                </a:solidFill>
                <a:latin typeface="Calibri"/>
              </a:rPr>
              <a:t>Realiza un pequeño estudio piloto.</a:t>
            </a:r>
          </a:p>
          <a:p>
            <a:r>
              <a:rPr lang="es-ES_tradnl" sz="3200" dirty="0">
                <a:solidFill>
                  <a:prstClr val="white"/>
                </a:solidFill>
                <a:latin typeface="Calibri"/>
              </a:rPr>
              <a:t>De este modo sabrás si las preguntas de la encuesta son lo suficientemente claras y específicas.</a:t>
            </a:r>
          </a:p>
        </p:txBody>
      </p:sp>
    </p:spTree>
    <p:extLst>
      <p:ext uri="{BB962C8B-B14F-4D97-AF65-F5344CB8AC3E}">
        <p14:creationId xmlns:p14="http://schemas.microsoft.com/office/powerpoint/2010/main" val="3595332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244929" y="1531813"/>
            <a:ext cx="11947071" cy="518966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20</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44929" y="1531814"/>
            <a:ext cx="11947071" cy="532618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dirty="0">
                <a:solidFill>
                  <a:prstClr val="white"/>
                </a:solidFill>
                <a:latin typeface="Calibri"/>
              </a:rPr>
              <a:t>Entrevista</a:t>
            </a:r>
          </a:p>
          <a:p>
            <a:r>
              <a:rPr lang="es-ES_tradnl" sz="3200" dirty="0">
                <a:solidFill>
                  <a:prstClr val="white"/>
                </a:solidFill>
                <a:latin typeface="Calibri"/>
              </a:rPr>
              <a:t>Las entrevistas son conversaciones individuales entre un facilitador (el entrevistador) y un miembro de la comunidad (el entrevistado). Las entrevistas permiten obtener un conocimiento más detallado de las ideas y opiniones del entrevistado. A diferencia de las encuestas, en las </a:t>
            </a:r>
          </a:p>
          <a:p>
            <a:r>
              <a:rPr lang="es-ES_tradnl" sz="3200" dirty="0">
                <a:solidFill>
                  <a:prstClr val="white"/>
                </a:solidFill>
                <a:latin typeface="Calibri"/>
              </a:rPr>
              <a:t>entrevistas el entrevistador puede desviarse del </a:t>
            </a:r>
            <a:r>
              <a:rPr lang="es-ES_tradnl" sz="3200" dirty="0" err="1">
                <a:solidFill>
                  <a:prstClr val="white"/>
                </a:solidFill>
                <a:latin typeface="Calibri"/>
              </a:rPr>
              <a:t>guión</a:t>
            </a:r>
            <a:r>
              <a:rPr lang="es-ES_tradnl" sz="3200" dirty="0">
                <a:solidFill>
                  <a:prstClr val="white"/>
                </a:solidFill>
                <a:latin typeface="Calibri"/>
              </a:rPr>
              <a:t> establecido y realizar preguntas de seguimiento, y a diferencia de los métodos de evaluación en los que participan grupos </a:t>
            </a:r>
            <a:r>
              <a:rPr lang="es-ES_tradnl" sz="3200" dirty="0" err="1">
                <a:solidFill>
                  <a:prstClr val="white"/>
                </a:solidFill>
                <a:latin typeface="Calibri"/>
              </a:rPr>
              <a:t>depersonas</a:t>
            </a:r>
            <a:r>
              <a:rPr lang="es-ES_tradnl" sz="3200" dirty="0">
                <a:solidFill>
                  <a:prstClr val="white"/>
                </a:solidFill>
                <a:latin typeface="Calibri"/>
              </a:rPr>
              <a:t> a la vez, como las reuniones comunitarias o los grupos de opinión, el entrevistado cuenta con toda la atención del facilitador por lo que es más probable que exprese libremente sus opiniones.</a:t>
            </a:r>
          </a:p>
        </p:txBody>
      </p:sp>
    </p:spTree>
    <p:extLst>
      <p:ext uri="{BB962C8B-B14F-4D97-AF65-F5344CB8AC3E}">
        <p14:creationId xmlns:p14="http://schemas.microsoft.com/office/powerpoint/2010/main" val="2381519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212271" y="1531814"/>
            <a:ext cx="11805558"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21</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12271" y="1226128"/>
            <a:ext cx="11767457" cy="54953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400" dirty="0">
                <a:solidFill>
                  <a:prstClr val="white"/>
                </a:solidFill>
                <a:latin typeface="Calibri"/>
              </a:rPr>
              <a:t>SUGERENCIAS PARA DISEÑAR Y CELEBRAR UNA BUENA ENTREVISTA.</a:t>
            </a:r>
          </a:p>
          <a:p>
            <a:r>
              <a:rPr lang="es-ES_tradnl" dirty="0">
                <a:solidFill>
                  <a:prstClr val="white"/>
                </a:solidFill>
                <a:latin typeface="Calibri"/>
              </a:rPr>
              <a:t>Identifica qué es lo que deseas alcanzar. </a:t>
            </a:r>
          </a:p>
          <a:p>
            <a:r>
              <a:rPr lang="es-ES_tradnl" dirty="0">
                <a:solidFill>
                  <a:prstClr val="white"/>
                </a:solidFill>
                <a:latin typeface="Calibri"/>
              </a:rPr>
              <a:t>¿Qué esperas obtener mediante la entrevista? ¿Hay algún problema específico de la comunidad sobre los que deseas obtener más información? Prepara preguntas que susciten </a:t>
            </a:r>
          </a:p>
          <a:p>
            <a:r>
              <a:rPr lang="es-ES_tradnl" dirty="0">
                <a:solidFill>
                  <a:prstClr val="white"/>
                </a:solidFill>
                <a:latin typeface="Calibri"/>
              </a:rPr>
              <a:t>respuestas constructivas. Identifica a las personas que deben ser </a:t>
            </a:r>
          </a:p>
          <a:p>
            <a:r>
              <a:rPr lang="es-ES_tradnl" dirty="0">
                <a:solidFill>
                  <a:prstClr val="white"/>
                </a:solidFill>
                <a:latin typeface="Calibri"/>
              </a:rPr>
              <a:t>entrevistadas.</a:t>
            </a:r>
          </a:p>
          <a:p>
            <a:r>
              <a:rPr lang="es-ES_tradnl" dirty="0">
                <a:solidFill>
                  <a:prstClr val="white"/>
                </a:solidFill>
                <a:latin typeface="Calibri"/>
              </a:rPr>
              <a:t>Qué opiniones deseas recabar? ¿Identificarás a personas concretas para entrevistarlas </a:t>
            </a:r>
          </a:p>
          <a:p>
            <a:r>
              <a:rPr lang="es-ES_tradnl" dirty="0">
                <a:solidFill>
                  <a:prstClr val="white"/>
                </a:solidFill>
                <a:latin typeface="Calibri"/>
              </a:rPr>
              <a:t>Prepara las preguntas de la entrevista. Practica. Establece una buena relación.</a:t>
            </a:r>
          </a:p>
          <a:p>
            <a:r>
              <a:rPr lang="es-ES_tradnl" dirty="0">
                <a:solidFill>
                  <a:prstClr val="white"/>
                </a:solidFill>
                <a:latin typeface="Calibri"/>
              </a:rPr>
              <a:t>Haz que el entrevistado se sienta cómodo .Memoriza las preguntas de modo que puedas realizarlas Espontáneamente.</a:t>
            </a:r>
          </a:p>
          <a:p>
            <a:r>
              <a:rPr lang="es-ES_tradnl" dirty="0">
                <a:solidFill>
                  <a:prstClr val="white"/>
                </a:solidFill>
                <a:latin typeface="Calibri"/>
              </a:rPr>
              <a:t>Toma notas precisas.</a:t>
            </a:r>
          </a:p>
          <a:p>
            <a:r>
              <a:rPr lang="es-ES_tradnl" dirty="0">
                <a:solidFill>
                  <a:prstClr val="white"/>
                </a:solidFill>
                <a:latin typeface="Calibri"/>
              </a:rPr>
              <a:t>Por otro lado, si prefieres grabar la </a:t>
            </a:r>
          </a:p>
          <a:p>
            <a:r>
              <a:rPr lang="es-ES_tradnl" dirty="0">
                <a:solidFill>
                  <a:prstClr val="white"/>
                </a:solidFill>
                <a:latin typeface="Calibri"/>
              </a:rPr>
              <a:t>conversación, solicita la autorización del entrevistado.</a:t>
            </a:r>
          </a:p>
          <a:p>
            <a:r>
              <a:rPr lang="es-ES_tradnl" dirty="0">
                <a:solidFill>
                  <a:prstClr val="white"/>
                </a:solidFill>
                <a:latin typeface="Calibri"/>
              </a:rPr>
              <a:t>Escucha atentamente.</a:t>
            </a:r>
          </a:p>
          <a:p>
            <a:r>
              <a:rPr lang="es-ES_tradnl" dirty="0">
                <a:solidFill>
                  <a:prstClr val="white"/>
                </a:solidFill>
                <a:latin typeface="Calibri"/>
              </a:rPr>
              <a:t>Demuestra atención a las </a:t>
            </a:r>
          </a:p>
          <a:p>
            <a:r>
              <a:rPr lang="es-ES_tradnl" dirty="0">
                <a:solidFill>
                  <a:prstClr val="white"/>
                </a:solidFill>
                <a:latin typeface="Calibri"/>
              </a:rPr>
              <a:t>respuestas del entrevistado. Agradece el tiempo  dedicado.</a:t>
            </a:r>
          </a:p>
        </p:txBody>
      </p:sp>
    </p:spTree>
    <p:extLst>
      <p:ext uri="{BB962C8B-B14F-4D97-AF65-F5344CB8AC3E}">
        <p14:creationId xmlns:p14="http://schemas.microsoft.com/office/powerpoint/2010/main" val="2619067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228600" y="1245664"/>
            <a:ext cx="11963400" cy="547581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22</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28600" y="1330844"/>
            <a:ext cx="11963400" cy="54953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b="1" u="sng" dirty="0">
                <a:solidFill>
                  <a:prstClr val="white"/>
                </a:solidFill>
                <a:latin typeface="Calibri"/>
              </a:rPr>
              <a:t>Grupo de opinión</a:t>
            </a:r>
          </a:p>
          <a:p>
            <a:r>
              <a:rPr lang="es-ES_tradnl" sz="3600" dirty="0">
                <a:solidFill>
                  <a:prstClr val="white"/>
                </a:solidFill>
                <a:latin typeface="Calibri"/>
              </a:rPr>
              <a:t>Un grupo de opinión es una discusión planificada, mediante la cual se averiguan las preferencias y opiniones de una comunidad acerca de un asunto o idea específica. Este método podría ayudarte a determinar qué problemas de la comunidad deberían abordarse conforme a las opiniones de sus habitantes</a:t>
            </a:r>
            <a:r>
              <a:rPr lang="es-ES_tradnl" sz="2800" dirty="0">
                <a:solidFill>
                  <a:prstClr val="white"/>
                </a:solidFill>
                <a:latin typeface="Calibri"/>
              </a:rPr>
              <a:t>.</a:t>
            </a:r>
          </a:p>
        </p:txBody>
      </p:sp>
    </p:spTree>
    <p:extLst>
      <p:ext uri="{BB962C8B-B14F-4D97-AF65-F5344CB8AC3E}">
        <p14:creationId xmlns:p14="http://schemas.microsoft.com/office/powerpoint/2010/main" val="188171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484784"/>
            <a:ext cx="12192000" cy="523669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23</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00013" y="1504320"/>
            <a:ext cx="11958637" cy="521715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dirty="0">
                <a:solidFill>
                  <a:prstClr val="white"/>
                </a:solidFill>
                <a:latin typeface="Calibri"/>
              </a:rPr>
              <a:t>Para dirigir un grupo de opinión se requiere una cuidadosa planificación y un facilitador con experiencia en este tipo de actividad. Por lo general, los grupos de opinión están compuestos por un grupo diverso de entre seis y 12 </a:t>
            </a:r>
          </a:p>
          <a:p>
            <a:r>
              <a:rPr lang="es-ES_tradnl" sz="3600" dirty="0">
                <a:solidFill>
                  <a:prstClr val="white"/>
                </a:solidFill>
                <a:latin typeface="Calibri"/>
              </a:rPr>
              <a:t>personas. Los participantes deben responder preguntas abiertas y cuidadosamente escogidas, sobre distintos aspectos de la comunidad. Este método hace posible que los participantes revelen sus opiniones al resto del grupo. </a:t>
            </a:r>
          </a:p>
        </p:txBody>
      </p:sp>
    </p:spTree>
    <p:extLst>
      <p:ext uri="{BB962C8B-B14F-4D97-AF65-F5344CB8AC3E}">
        <p14:creationId xmlns:p14="http://schemas.microsoft.com/office/powerpoint/2010/main" val="757799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 y="1600200"/>
            <a:ext cx="12087225" cy="512127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24</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04776" y="1828800"/>
            <a:ext cx="11982448" cy="452755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u="sng" dirty="0">
                <a:solidFill>
                  <a:prstClr val="white"/>
                </a:solidFill>
                <a:latin typeface="Calibri"/>
              </a:rPr>
              <a:t>Ventajas de los grupos de opinión</a:t>
            </a:r>
            <a:r>
              <a:rPr lang="es-ES_tradnl" sz="3600" dirty="0">
                <a:solidFill>
                  <a:prstClr val="white"/>
                </a:solidFill>
                <a:latin typeface="Calibri"/>
              </a:rPr>
              <a:t>:</a:t>
            </a:r>
          </a:p>
          <a:p>
            <a:r>
              <a:rPr lang="es-ES_tradnl" sz="3600" dirty="0">
                <a:solidFill>
                  <a:prstClr val="white"/>
                </a:solidFill>
                <a:latin typeface="Calibri"/>
              </a:rPr>
              <a:t>Su organización es rápida y sencilla.</a:t>
            </a:r>
          </a:p>
          <a:p>
            <a:r>
              <a:rPr lang="es-ES_tradnl" sz="3600" dirty="0">
                <a:solidFill>
                  <a:prstClr val="white"/>
                </a:solidFill>
                <a:latin typeface="Calibri"/>
              </a:rPr>
              <a:t>La dinámica que se establece en los grupos podría proporcionar información que tal vez no surja mediante métodos en los que se trabaja con una sola persona.</a:t>
            </a:r>
          </a:p>
          <a:p>
            <a:r>
              <a:rPr lang="es-ES_tradnl" sz="3600" dirty="0">
                <a:solidFill>
                  <a:prstClr val="white"/>
                </a:solidFill>
                <a:latin typeface="Calibri"/>
              </a:rPr>
              <a:t>Son útiles para obtener información sobre aspectos difícilmente cuantificables.</a:t>
            </a:r>
          </a:p>
          <a:p>
            <a:r>
              <a:rPr lang="es-ES_tradnl" sz="3600" dirty="0">
                <a:solidFill>
                  <a:prstClr val="white"/>
                </a:solidFill>
                <a:latin typeface="Calibri"/>
              </a:rPr>
              <a:t>Son útiles cuando los participantes no saben leer o escribir</a:t>
            </a:r>
            <a:r>
              <a:rPr lang="es-ES_tradnl" sz="2800" dirty="0">
                <a:solidFill>
                  <a:prstClr val="white"/>
                </a:solidFill>
                <a:latin typeface="Calibri"/>
              </a:rPr>
              <a:t>.</a:t>
            </a:r>
          </a:p>
        </p:txBody>
      </p:sp>
    </p:spTree>
    <p:extLst>
      <p:ext uri="{BB962C8B-B14F-4D97-AF65-F5344CB8AC3E}">
        <p14:creationId xmlns:p14="http://schemas.microsoft.com/office/powerpoint/2010/main" val="1911342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531814"/>
            <a:ext cx="12192000"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25</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 y="1531814"/>
            <a:ext cx="12191999" cy="49832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dirty="0">
                <a:solidFill>
                  <a:prstClr val="white"/>
                </a:solidFill>
                <a:latin typeface="Calibri"/>
              </a:rPr>
              <a:t>SUGERENCIAS PARA LA CELEBRACIÓN DE UN GRUPO DE OPINIÓN</a:t>
            </a:r>
          </a:p>
          <a:p>
            <a:r>
              <a:rPr lang="es-ES_tradnl" sz="3200" dirty="0">
                <a:solidFill>
                  <a:prstClr val="white"/>
                </a:solidFill>
                <a:latin typeface="Calibri"/>
              </a:rPr>
              <a:t>Selecciona para la discusión un lugar privado, cómodo y bien comunicado y una hora que resulte conveniente para todos los participantes.</a:t>
            </a:r>
          </a:p>
          <a:p>
            <a:r>
              <a:rPr lang="es-ES_tradnl" sz="3200" dirty="0">
                <a:solidFill>
                  <a:prstClr val="white"/>
                </a:solidFill>
                <a:latin typeface="Calibri"/>
              </a:rPr>
              <a:t>Si el facilitador es una persona local, capacítala de antemano.</a:t>
            </a:r>
          </a:p>
          <a:p>
            <a:r>
              <a:rPr lang="es-ES_tradnl" sz="3200" dirty="0">
                <a:solidFill>
                  <a:prstClr val="white"/>
                </a:solidFill>
                <a:latin typeface="Calibri"/>
              </a:rPr>
              <a:t>Dispón que otro facilitador grabe la sesión o anote las respuestas de los participantes.</a:t>
            </a:r>
          </a:p>
          <a:p>
            <a:r>
              <a:rPr lang="es-ES_tradnl" sz="3200" dirty="0">
                <a:solidFill>
                  <a:prstClr val="white"/>
                </a:solidFill>
                <a:latin typeface="Calibri"/>
              </a:rPr>
              <a:t>Durante la discusión, pregunta periódicamente a los participantes si las notas reflejan debidamente los comentarios realizados</a:t>
            </a:r>
            <a:r>
              <a:rPr lang="es-ES_tradnl" sz="2800" dirty="0">
                <a:solidFill>
                  <a:prstClr val="white"/>
                </a:solidFill>
                <a:latin typeface="Calibri"/>
              </a:rPr>
              <a:t>.</a:t>
            </a:r>
          </a:p>
        </p:txBody>
      </p:sp>
    </p:spTree>
    <p:extLst>
      <p:ext uri="{BB962C8B-B14F-4D97-AF65-F5344CB8AC3E}">
        <p14:creationId xmlns:p14="http://schemas.microsoft.com/office/powerpoint/2010/main" val="3314492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00013" y="1531813"/>
            <a:ext cx="11987212" cy="518966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26</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14313" y="1531814"/>
            <a:ext cx="11872912" cy="518966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SUGERENCIAS PARA LA CELEBRACIÓN DE UN GRUPO DE OPINION</a:t>
            </a:r>
          </a:p>
          <a:p>
            <a:r>
              <a:rPr lang="es-ES_tradnl" sz="2400" dirty="0">
                <a:solidFill>
                  <a:prstClr val="white"/>
                </a:solidFill>
                <a:latin typeface="Calibri"/>
              </a:rPr>
              <a:t>Explica el propósito del grupo de opinión y las metas que deseas alcanzar.</a:t>
            </a:r>
          </a:p>
          <a:p>
            <a:r>
              <a:rPr lang="es-ES_tradnl" sz="2400" dirty="0">
                <a:solidFill>
                  <a:prstClr val="white"/>
                </a:solidFill>
                <a:latin typeface="Calibri"/>
              </a:rPr>
              <a:t>Establece unas reglas sencillas para promover la interacción entre los participantes y su confianza en el proceso.</a:t>
            </a:r>
          </a:p>
          <a:p>
            <a:r>
              <a:rPr lang="es-ES_tradnl" sz="2400" dirty="0">
                <a:solidFill>
                  <a:prstClr val="white"/>
                </a:solidFill>
                <a:latin typeface="Calibri"/>
              </a:rPr>
              <a:t>Explica el tema principal de la discusión y guía ésta mediante las preguntas que preparaste con anterioridad.</a:t>
            </a:r>
          </a:p>
          <a:p>
            <a:r>
              <a:rPr lang="es-ES_tradnl" sz="2400" dirty="0">
                <a:solidFill>
                  <a:prstClr val="white"/>
                </a:solidFill>
                <a:latin typeface="Calibri"/>
              </a:rPr>
              <a:t>Establece un programa por adelantado, reservando, por ejemplo, de diez a quince minutos por pregunta.</a:t>
            </a:r>
          </a:p>
          <a:p>
            <a:r>
              <a:rPr lang="es-ES_tradnl" sz="2400" dirty="0">
                <a:solidFill>
                  <a:prstClr val="white"/>
                </a:solidFill>
                <a:latin typeface="Calibri"/>
              </a:rPr>
              <a:t>Concede tiempo suficiente para que cada persona pueda responder a las preguntas.</a:t>
            </a:r>
          </a:p>
          <a:p>
            <a:r>
              <a:rPr lang="es-ES_tradnl" sz="2400" dirty="0">
                <a:solidFill>
                  <a:prstClr val="white"/>
                </a:solidFill>
                <a:latin typeface="Calibri"/>
              </a:rPr>
              <a:t>Escucha atentamente y, si fuera necesario, solicita que aclaren sus respuestas. Evita las confrontaciones y los debates.</a:t>
            </a:r>
          </a:p>
          <a:p>
            <a:r>
              <a:rPr lang="es-ES_tradnl" sz="2400" dirty="0">
                <a:solidFill>
                  <a:prstClr val="white"/>
                </a:solidFill>
                <a:latin typeface="Calibri"/>
              </a:rPr>
              <a:t>Permite que los participantes respondan a los comentarios. </a:t>
            </a:r>
          </a:p>
          <a:p>
            <a:r>
              <a:rPr lang="es-ES_tradnl" sz="2400" dirty="0">
                <a:solidFill>
                  <a:prstClr val="white"/>
                </a:solidFill>
                <a:latin typeface="Calibri"/>
              </a:rPr>
              <a:t>Asegúrate de que la discusión y los comentarios no se </a:t>
            </a:r>
          </a:p>
          <a:p>
            <a:r>
              <a:rPr lang="es-ES_tradnl" sz="2400" dirty="0">
                <a:solidFill>
                  <a:prstClr val="white"/>
                </a:solidFill>
                <a:latin typeface="Calibri"/>
              </a:rPr>
              <a:t>desvíen del tema elegido</a:t>
            </a:r>
          </a:p>
        </p:txBody>
      </p:sp>
    </p:spTree>
    <p:extLst>
      <p:ext uri="{BB962C8B-B14F-4D97-AF65-F5344CB8AC3E}">
        <p14:creationId xmlns:p14="http://schemas.microsoft.com/office/powerpoint/2010/main" val="357763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14300" y="1531814"/>
            <a:ext cx="11944350"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27</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33350" y="1668340"/>
            <a:ext cx="11925300" cy="484676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b="1" dirty="0">
                <a:solidFill>
                  <a:prstClr val="white"/>
                </a:solidFill>
                <a:latin typeface="Calibri"/>
              </a:rPr>
              <a:t>Inventario de activos de la </a:t>
            </a:r>
          </a:p>
          <a:p>
            <a:r>
              <a:rPr lang="es-ES_tradnl" sz="3200" b="1" dirty="0">
                <a:solidFill>
                  <a:prstClr val="white"/>
                </a:solidFill>
                <a:latin typeface="Calibri"/>
              </a:rPr>
              <a:t>comunidad</a:t>
            </a:r>
          </a:p>
          <a:p>
            <a:r>
              <a:rPr lang="es-ES_tradnl" sz="3200" dirty="0">
                <a:solidFill>
                  <a:prstClr val="white"/>
                </a:solidFill>
                <a:latin typeface="Calibri"/>
              </a:rPr>
              <a:t>Sirve para identificar los recursos de los que dispone, incluidos sus residentes, entorno físico, instituciones, servicios y eventos. Para efectuarlo, los participantes identifican las personas, lugares y cosas que consideran importantes para luego documentar y analizar sus resultados. El inventario resultante identifica los recursos presentes para después comenzar a explorar el modo en que están conectados y cómo podrían emplearse para llevar un cambio positivo a la comunidad</a:t>
            </a:r>
            <a:r>
              <a:rPr lang="es-ES_tradnl" sz="2400" dirty="0">
                <a:solidFill>
                  <a:prstClr val="white"/>
                </a:solidFill>
                <a:latin typeface="Calibri"/>
              </a:rPr>
              <a:t>.</a:t>
            </a:r>
          </a:p>
        </p:txBody>
      </p:sp>
    </p:spTree>
    <p:extLst>
      <p:ext uri="{BB962C8B-B14F-4D97-AF65-F5344CB8AC3E}">
        <p14:creationId xmlns:p14="http://schemas.microsoft.com/office/powerpoint/2010/main" val="1098061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531814"/>
            <a:ext cx="12058650"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28</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33350" y="1668341"/>
            <a:ext cx="11925300" cy="484675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b="1" u="sng" dirty="0">
                <a:solidFill>
                  <a:prstClr val="white"/>
                </a:solidFill>
                <a:latin typeface="Calibri"/>
              </a:rPr>
              <a:t>Ventajas del inventario de bienes</a:t>
            </a:r>
            <a:r>
              <a:rPr lang="es-ES_tradnl" sz="3600" b="1" dirty="0">
                <a:solidFill>
                  <a:prstClr val="white"/>
                </a:solidFill>
                <a:latin typeface="Calibri"/>
              </a:rPr>
              <a:t>:</a:t>
            </a:r>
          </a:p>
          <a:p>
            <a:r>
              <a:rPr lang="es-ES_tradnl" sz="3600" dirty="0">
                <a:solidFill>
                  <a:prstClr val="white"/>
                </a:solidFill>
                <a:latin typeface="Calibri"/>
              </a:rPr>
              <a:t>Aprovecha al máximo los recursos disponibles</a:t>
            </a:r>
          </a:p>
          <a:p>
            <a:r>
              <a:rPr lang="es-ES_tradnl" sz="3600" dirty="0">
                <a:solidFill>
                  <a:prstClr val="white"/>
                </a:solidFill>
                <a:latin typeface="Calibri"/>
              </a:rPr>
              <a:t>Fomenta la creación de redes de colaboración </a:t>
            </a:r>
          </a:p>
          <a:p>
            <a:r>
              <a:rPr lang="es-ES_tradnl" sz="3600" dirty="0">
                <a:solidFill>
                  <a:prstClr val="white"/>
                </a:solidFill>
                <a:latin typeface="Calibri"/>
              </a:rPr>
              <a:t>para llevar el cambio a la comunidad</a:t>
            </a:r>
          </a:p>
          <a:p>
            <a:r>
              <a:rPr lang="es-ES_tradnl" sz="3600" dirty="0">
                <a:solidFill>
                  <a:prstClr val="white"/>
                </a:solidFill>
                <a:latin typeface="Calibri"/>
              </a:rPr>
              <a:t>Sirve para identificar las áreas de la comunidad en las que están interesados sus residentes</a:t>
            </a:r>
          </a:p>
          <a:p>
            <a:r>
              <a:rPr lang="es-ES_tradnl" sz="3600" dirty="0">
                <a:solidFill>
                  <a:prstClr val="white"/>
                </a:solidFill>
                <a:latin typeface="Calibri"/>
              </a:rPr>
              <a:t>Puede conservarse, ampliarse y usarse </a:t>
            </a:r>
          </a:p>
          <a:p>
            <a:r>
              <a:rPr lang="es-ES_tradnl" sz="3600" dirty="0">
                <a:solidFill>
                  <a:prstClr val="white"/>
                </a:solidFill>
                <a:latin typeface="Calibri"/>
              </a:rPr>
              <a:t>repetidamente</a:t>
            </a:r>
          </a:p>
        </p:txBody>
      </p:sp>
    </p:spTree>
    <p:extLst>
      <p:ext uri="{BB962C8B-B14F-4D97-AF65-F5344CB8AC3E}">
        <p14:creationId xmlns:p14="http://schemas.microsoft.com/office/powerpoint/2010/main" val="1676957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 y="1531814"/>
            <a:ext cx="12030075"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29</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61926" y="1668341"/>
            <a:ext cx="11868148" cy="518965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b="1" u="sng" dirty="0">
                <a:solidFill>
                  <a:prstClr val="white"/>
                </a:solidFill>
                <a:latin typeface="Calibri"/>
              </a:rPr>
              <a:t>Ejemplos de activos de una comunidad</a:t>
            </a:r>
          </a:p>
          <a:p>
            <a:r>
              <a:rPr lang="es-ES_tradnl" sz="2800" dirty="0">
                <a:solidFill>
                  <a:prstClr val="white"/>
                </a:solidFill>
                <a:latin typeface="Calibri"/>
              </a:rPr>
              <a:t>Los vecinos de edad poseen conocimientos sobre  cómo cultivar, enlatar y conservar frutas y verduras</a:t>
            </a:r>
          </a:p>
          <a:p>
            <a:r>
              <a:rPr lang="es-ES_tradnl" sz="2800" dirty="0">
                <a:solidFill>
                  <a:prstClr val="white"/>
                </a:solidFill>
                <a:latin typeface="Calibri"/>
              </a:rPr>
              <a:t>Los jóvenes están interesados en aprender  programación informática.</a:t>
            </a:r>
          </a:p>
          <a:p>
            <a:r>
              <a:rPr lang="es-ES_tradnl" sz="2800" dirty="0">
                <a:solidFill>
                  <a:prstClr val="white"/>
                </a:solidFill>
                <a:latin typeface="Calibri"/>
              </a:rPr>
              <a:t>Hay un grupo de propietarios de negocios que demuestran carácter emprendedor.</a:t>
            </a:r>
          </a:p>
          <a:p>
            <a:r>
              <a:rPr lang="es-ES_tradnl" sz="2800" dirty="0">
                <a:solidFill>
                  <a:prstClr val="white"/>
                </a:solidFill>
                <a:latin typeface="Calibri"/>
              </a:rPr>
              <a:t>Recintos deportivos, parques, bosques y  espacios verdes.</a:t>
            </a:r>
          </a:p>
          <a:p>
            <a:r>
              <a:rPr lang="es-ES_tradnl" sz="2800" dirty="0">
                <a:solidFill>
                  <a:prstClr val="white"/>
                </a:solidFill>
                <a:latin typeface="Calibri"/>
              </a:rPr>
              <a:t>Asociaciones de padres, órdenes religiosas , grupos de voluntarios.</a:t>
            </a:r>
          </a:p>
          <a:p>
            <a:r>
              <a:rPr lang="es-ES_tradnl" sz="2800" dirty="0">
                <a:solidFill>
                  <a:prstClr val="white"/>
                </a:solidFill>
                <a:latin typeface="Calibri"/>
              </a:rPr>
              <a:t>Existe la costumbre de compartir alimentos con los  enfermos</a:t>
            </a:r>
          </a:p>
          <a:p>
            <a:r>
              <a:rPr lang="es-ES_tradnl" sz="2800" dirty="0">
                <a:solidFill>
                  <a:prstClr val="white"/>
                </a:solidFill>
                <a:latin typeface="Calibri"/>
              </a:rPr>
              <a:t>y de visitar a personas mayores.</a:t>
            </a:r>
          </a:p>
          <a:p>
            <a:r>
              <a:rPr lang="es-ES_tradnl" sz="2800" dirty="0">
                <a:solidFill>
                  <a:prstClr val="white"/>
                </a:solidFill>
                <a:latin typeface="Calibri"/>
              </a:rPr>
              <a:t>Actividades culturales y eventos coordinados por los </a:t>
            </a:r>
          </a:p>
          <a:p>
            <a:r>
              <a:rPr lang="es-ES_tradnl" sz="2800" dirty="0">
                <a:solidFill>
                  <a:prstClr val="white"/>
                </a:solidFill>
                <a:latin typeface="Calibri"/>
              </a:rPr>
              <a:t>inmigrantes de la comunidad</a:t>
            </a:r>
            <a:r>
              <a:rPr lang="es-ES_tradnl" sz="2000" dirty="0">
                <a:solidFill>
                  <a:prstClr val="white"/>
                </a:solidFill>
                <a:latin typeface="Calibri"/>
              </a:rPr>
              <a:t>.</a:t>
            </a:r>
          </a:p>
        </p:txBody>
      </p:sp>
    </p:spTree>
    <p:extLst>
      <p:ext uri="{BB962C8B-B14F-4D97-AF65-F5344CB8AC3E}">
        <p14:creationId xmlns:p14="http://schemas.microsoft.com/office/powerpoint/2010/main" val="27600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0" y="1531814"/>
            <a:ext cx="12072938"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30</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19062" y="1531813"/>
            <a:ext cx="11953876" cy="518966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400" b="1" u="sng" dirty="0">
                <a:solidFill>
                  <a:prstClr val="white"/>
                </a:solidFill>
                <a:latin typeface="Calibri"/>
              </a:rPr>
              <a:t>Mapeo participativo de la comunidad</a:t>
            </a:r>
          </a:p>
          <a:p>
            <a:r>
              <a:rPr lang="es-ES_tradnl" sz="3400" dirty="0">
                <a:solidFill>
                  <a:prstClr val="white"/>
                </a:solidFill>
                <a:latin typeface="Calibri"/>
              </a:rPr>
              <a:t>Este sistema pone de manifiesto las diferentes perspectivas presentes en la comunidad, requiere poco tiempo y recursos y puede adaptarse a personas de cualquier edad y formación académica.</a:t>
            </a:r>
          </a:p>
          <a:p>
            <a:r>
              <a:rPr lang="es-ES_tradnl" sz="3400" dirty="0">
                <a:solidFill>
                  <a:prstClr val="white"/>
                </a:solidFill>
                <a:latin typeface="Calibri"/>
              </a:rPr>
              <a:t>En esta actividad con facilitador, cada participante o grupo elabora  un mapa de la comunidad, marca  puntos de importancia e indica con qué frecuencia visita dichos lugares.</a:t>
            </a:r>
          </a:p>
          <a:p>
            <a:r>
              <a:rPr lang="es-ES_tradnl" sz="3400" dirty="0">
                <a:solidFill>
                  <a:prstClr val="white"/>
                </a:solidFill>
                <a:latin typeface="Calibri"/>
              </a:rPr>
              <a:t> Uno de los facilitadores dirige la discusión relativa a los mapas, mientras otro anota los puntos objeto de la discusión</a:t>
            </a:r>
            <a:r>
              <a:rPr lang="es-ES_tradnl" sz="2400" dirty="0">
                <a:solidFill>
                  <a:prstClr val="white"/>
                </a:solidFill>
                <a:latin typeface="Calibri"/>
              </a:rPr>
              <a:t>. </a:t>
            </a:r>
          </a:p>
        </p:txBody>
      </p:sp>
    </p:spTree>
    <p:extLst>
      <p:ext uri="{BB962C8B-B14F-4D97-AF65-F5344CB8AC3E}">
        <p14:creationId xmlns:p14="http://schemas.microsoft.com/office/powerpoint/2010/main" val="748681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727869" y="1484786"/>
            <a:ext cx="12072938" cy="5236690"/>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31</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71463" y="1395289"/>
            <a:ext cx="12244387" cy="532618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u="sng" dirty="0">
                <a:solidFill>
                  <a:prstClr val="white"/>
                </a:solidFill>
                <a:latin typeface="Calibri"/>
              </a:rPr>
              <a:t>SUGERENCIAS PARA EL MAPEO DE LA COMUNIDAD</a:t>
            </a:r>
          </a:p>
          <a:p>
            <a:r>
              <a:rPr lang="es-ES_tradnl" sz="3200" dirty="0">
                <a:solidFill>
                  <a:prstClr val="white"/>
                </a:solidFill>
                <a:latin typeface="Calibri"/>
              </a:rPr>
              <a:t>Elige grupos pequeños (máximo de 20 personas) y divide a los participantes de subgrupos de cuatro o seis integrantes.</a:t>
            </a:r>
          </a:p>
          <a:p>
            <a:r>
              <a:rPr lang="es-ES_tradnl" sz="3200" dirty="0">
                <a:solidFill>
                  <a:prstClr val="white"/>
                </a:solidFill>
                <a:latin typeface="Calibri"/>
              </a:rPr>
              <a:t>Ayuda a cada grupo a dibujar un mapa basándose en su propia definición de comunidad.</a:t>
            </a:r>
          </a:p>
          <a:p>
            <a:r>
              <a:rPr lang="es-ES_tradnl" sz="3200" dirty="0">
                <a:solidFill>
                  <a:prstClr val="white"/>
                </a:solidFill>
                <a:latin typeface="Calibri"/>
              </a:rPr>
              <a:t>La  información que podrás extraer de estos mapas se debe a su diversidad y a sus diferencias.</a:t>
            </a:r>
          </a:p>
          <a:p>
            <a:r>
              <a:rPr lang="es-ES_tradnl" sz="3200" dirty="0">
                <a:solidFill>
                  <a:prstClr val="white"/>
                </a:solidFill>
                <a:latin typeface="Calibri"/>
              </a:rPr>
              <a:t>Una vez concluida la actividad por grupos, reúne a  los asistentes para hablar de cada uno de los mapas</a:t>
            </a:r>
          </a:p>
        </p:txBody>
      </p:sp>
    </p:spTree>
    <p:extLst>
      <p:ext uri="{BB962C8B-B14F-4D97-AF65-F5344CB8AC3E}">
        <p14:creationId xmlns:p14="http://schemas.microsoft.com/office/powerpoint/2010/main" val="4082144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692696"/>
            <a:ext cx="8229600" cy="792088"/>
          </a:xfrm>
          <a:solidFill>
            <a:schemeClr val="accent6">
              <a:lumMod val="60000"/>
              <a:lumOff val="40000"/>
            </a:schemeClr>
          </a:solidFill>
        </p:spPr>
        <p:txBody>
          <a:bodyPr>
            <a:normAutofit/>
          </a:bodyPr>
          <a:lstStyle/>
          <a:p>
            <a:r>
              <a:rPr lang="es-MX" sz="2800" dirty="0"/>
              <a:t>EVALUACION DE NECESIDADES DE LA COMUNIDAD</a:t>
            </a:r>
          </a:p>
        </p:txBody>
      </p:sp>
      <p:sp>
        <p:nvSpPr>
          <p:cNvPr id="6" name="5 Marcador de contenido"/>
          <p:cNvSpPr>
            <a:spLocks noGrp="1"/>
          </p:cNvSpPr>
          <p:nvPr>
            <p:ph idx="1"/>
          </p:nvPr>
        </p:nvSpPr>
        <p:spPr>
          <a:xfrm>
            <a:off x="114299" y="1531813"/>
            <a:ext cx="11972925" cy="5236691"/>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32</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271463" y="1531814"/>
            <a:ext cx="11806238" cy="518966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¿Cuáles son las diferencias entre los mapas? </a:t>
            </a:r>
          </a:p>
          <a:p>
            <a:r>
              <a:rPr lang="es-ES_tradnl" sz="2800" dirty="0">
                <a:solidFill>
                  <a:prstClr val="white"/>
                </a:solidFill>
                <a:latin typeface="Calibri"/>
              </a:rPr>
              <a:t>¿Por qué podrían ser importantes estas diferencias? </a:t>
            </a:r>
          </a:p>
          <a:p>
            <a:r>
              <a:rPr lang="es-ES_tradnl" sz="2800" dirty="0">
                <a:solidFill>
                  <a:prstClr val="white"/>
                </a:solidFill>
                <a:latin typeface="Calibri"/>
              </a:rPr>
              <a:t>¿Cuáles son las similitudes entre los mapas?</a:t>
            </a:r>
          </a:p>
          <a:p>
            <a:r>
              <a:rPr lang="es-ES_tradnl" sz="2800" dirty="0">
                <a:solidFill>
                  <a:prstClr val="white"/>
                </a:solidFill>
                <a:latin typeface="Calibri"/>
              </a:rPr>
              <a:t>¿Qué aspectos importantes de la comunidad revelan estas similitudes?</a:t>
            </a:r>
          </a:p>
          <a:p>
            <a:r>
              <a:rPr lang="es-ES_tradnl" sz="2800" dirty="0">
                <a:solidFill>
                  <a:prstClr val="white"/>
                </a:solidFill>
                <a:latin typeface="Calibri"/>
              </a:rPr>
              <a:t>¿Qué elementos sugirieron que se añadieran a la comunidad? ¿Cómo la mejorarían?</a:t>
            </a:r>
          </a:p>
          <a:p>
            <a:r>
              <a:rPr lang="es-ES_tradnl" sz="2800" dirty="0">
                <a:solidFill>
                  <a:prstClr val="white"/>
                </a:solidFill>
                <a:latin typeface="Calibri"/>
              </a:rPr>
              <a:t>¿Indican los mapas algún proyecto o actividad </a:t>
            </a:r>
          </a:p>
          <a:p>
            <a:r>
              <a:rPr lang="es-ES_tradnl" sz="2800" dirty="0">
                <a:solidFill>
                  <a:prstClr val="white"/>
                </a:solidFill>
                <a:latin typeface="Calibri"/>
              </a:rPr>
              <a:t>específica que pudiera mejorar la comunidad?</a:t>
            </a:r>
          </a:p>
          <a:p>
            <a:r>
              <a:rPr lang="es-ES_tradnl" sz="2800" dirty="0">
                <a:solidFill>
                  <a:prstClr val="white"/>
                </a:solidFill>
                <a:latin typeface="Calibri"/>
              </a:rPr>
              <a:t>Pide a los participantes que se ofrezcan como voluntarios para integran un comité que analice con más detalle los mapas e identifique los pasos que deberán seguirse en el futuro</a:t>
            </a:r>
          </a:p>
        </p:txBody>
      </p:sp>
    </p:spTree>
    <p:extLst>
      <p:ext uri="{BB962C8B-B14F-4D97-AF65-F5344CB8AC3E}">
        <p14:creationId xmlns:p14="http://schemas.microsoft.com/office/powerpoint/2010/main" val="924103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588105" y="1482101"/>
            <a:ext cx="8534400" cy="950856"/>
          </a:xfrm>
        </p:spPr>
        <p:txBody>
          <a:bodyPr/>
          <a:lstStyle/>
          <a:p>
            <a:r>
              <a:rPr lang="es-MX" dirty="0">
                <a:solidFill>
                  <a:schemeClr val="tx1"/>
                </a:solidFill>
              </a:rPr>
              <a:t>2- PLANIFICACION.- Plan Financiero</a:t>
            </a:r>
          </a:p>
          <a:p>
            <a:r>
              <a:rPr lang="es-MX" dirty="0">
                <a:solidFill>
                  <a:schemeClr val="tx1"/>
                </a:solidFill>
              </a:rPr>
              <a:t>FONDEO</a:t>
            </a:r>
          </a:p>
        </p:txBody>
      </p:sp>
    </p:spTree>
    <p:extLst>
      <p:ext uri="{BB962C8B-B14F-4D97-AF65-F5344CB8AC3E}">
        <p14:creationId xmlns:p14="http://schemas.microsoft.com/office/powerpoint/2010/main" val="433033800"/>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633462" y="1285554"/>
            <a:ext cx="8534400" cy="950856"/>
          </a:xfrm>
        </p:spPr>
        <p:txBody>
          <a:bodyPr>
            <a:normAutofit/>
          </a:bodyPr>
          <a:lstStyle/>
          <a:p>
            <a:pPr algn="ctr"/>
            <a:r>
              <a:rPr lang="es-MX" sz="2800" dirty="0">
                <a:solidFill>
                  <a:schemeClr val="tx1"/>
                </a:solidFill>
              </a:rPr>
              <a:t>SOLICITUD DE UNA SUBVENCIÓN</a:t>
            </a:r>
          </a:p>
        </p:txBody>
      </p:sp>
    </p:spTree>
    <p:extLst>
      <p:ext uri="{BB962C8B-B14F-4D97-AF65-F5344CB8AC3E}">
        <p14:creationId xmlns:p14="http://schemas.microsoft.com/office/powerpoint/2010/main" val="3812912147"/>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9A0639-A0C2-3C49-9EAD-C4D241923722}"/>
              </a:ext>
            </a:extLst>
          </p:cNvPr>
          <p:cNvSpPr>
            <a:spLocks noGrp="1"/>
          </p:cNvSpPr>
          <p:nvPr>
            <p:ph type="ctrTitle"/>
          </p:nvPr>
        </p:nvSpPr>
        <p:spPr>
          <a:xfrm>
            <a:off x="0" y="163286"/>
            <a:ext cx="12395200" cy="990600"/>
          </a:xfrm>
        </p:spPr>
        <p:txBody>
          <a:bodyPr/>
          <a:lstStyle/>
          <a:p>
            <a:r>
              <a:rPr lang="es-MX" dirty="0"/>
              <a:t>PLANIFICACIÓN DE PROYECTOS: DISEÑO</a:t>
            </a:r>
          </a:p>
        </p:txBody>
      </p:sp>
      <p:sp>
        <p:nvSpPr>
          <p:cNvPr id="3" name="Subtítulo 2">
            <a:extLst>
              <a:ext uri="{FF2B5EF4-FFF2-40B4-BE49-F238E27FC236}">
                <a16:creationId xmlns:a16="http://schemas.microsoft.com/office/drawing/2014/main" id="{FA5C3A9C-69E3-5240-95BF-76066A8E382E}"/>
              </a:ext>
            </a:extLst>
          </p:cNvPr>
          <p:cNvSpPr>
            <a:spLocks noGrp="1"/>
          </p:cNvSpPr>
          <p:nvPr>
            <p:ph type="subTitle" idx="1"/>
          </p:nvPr>
        </p:nvSpPr>
        <p:spPr>
          <a:xfrm>
            <a:off x="619881" y="1376268"/>
            <a:ext cx="10583333" cy="5318446"/>
          </a:xfrm>
        </p:spPr>
        <p:txBody>
          <a:bodyPr>
            <a:normAutofit/>
          </a:bodyPr>
          <a:lstStyle/>
          <a:p>
            <a:r>
              <a:rPr lang="es-MX" dirty="0">
                <a:solidFill>
                  <a:schemeClr val="tx1"/>
                </a:solidFill>
              </a:rPr>
              <a:t>  </a:t>
            </a:r>
            <a:endParaRPr lang="es-MX" sz="2800" dirty="0">
              <a:solidFill>
                <a:schemeClr val="tx1"/>
              </a:solidFill>
            </a:endParaRPr>
          </a:p>
          <a:p>
            <a:r>
              <a:rPr lang="es-MX" sz="2800" dirty="0">
                <a:solidFill>
                  <a:schemeClr val="tx1"/>
                </a:solidFill>
              </a:rPr>
              <a:t>    </a:t>
            </a:r>
            <a:r>
              <a:rPr lang="es-MX" sz="2400" dirty="0">
                <a:solidFill>
                  <a:schemeClr val="tx1"/>
                </a:solidFill>
              </a:rPr>
              <a:t>La colaboración es esencial para administrar cada etapa del proyecto.</a:t>
            </a:r>
          </a:p>
          <a:p>
            <a:r>
              <a:rPr lang="es-MX" sz="2400" dirty="0">
                <a:solidFill>
                  <a:schemeClr val="tx1"/>
                </a:solidFill>
              </a:rPr>
              <a:t>     Como mínimo, el plan debe incluir:</a:t>
            </a:r>
          </a:p>
          <a:p>
            <a:pPr marL="342900" indent="-342900">
              <a:buFont typeface="Arial" panose="020B0604020202020204" pitchFamily="34" charset="0"/>
              <a:buChar char="•"/>
            </a:pPr>
            <a:r>
              <a:rPr lang="es-MX" sz="2400" dirty="0">
                <a:solidFill>
                  <a:schemeClr val="tx1"/>
                </a:solidFill>
              </a:rPr>
              <a:t>El impacto deseado en la comunidad</a:t>
            </a:r>
          </a:p>
          <a:p>
            <a:pPr marL="342900" indent="-342900">
              <a:buFont typeface="Arial" panose="020B0604020202020204" pitchFamily="34" charset="0"/>
              <a:buChar char="•"/>
            </a:pPr>
            <a:r>
              <a:rPr lang="es-MX" sz="2400" dirty="0">
                <a:solidFill>
                  <a:schemeClr val="tx1"/>
                </a:solidFill>
              </a:rPr>
              <a:t>Metas y resultados mensurables del proyecto</a:t>
            </a:r>
          </a:p>
          <a:p>
            <a:pPr marL="342900" indent="-342900">
              <a:buFont typeface="Arial" panose="020B0604020202020204" pitchFamily="34" charset="0"/>
              <a:buChar char="•"/>
            </a:pPr>
            <a:r>
              <a:rPr lang="es-MX" sz="2400" dirty="0">
                <a:solidFill>
                  <a:schemeClr val="tx1"/>
                </a:solidFill>
              </a:rPr>
              <a:t>Medidas a implementar en cada etapa</a:t>
            </a:r>
          </a:p>
          <a:p>
            <a:pPr marL="342900" indent="-342900">
              <a:buFont typeface="Arial" panose="020B0604020202020204" pitchFamily="34" charset="0"/>
              <a:buChar char="•"/>
            </a:pPr>
            <a:r>
              <a:rPr lang="es-MX" sz="2400" dirty="0">
                <a:solidFill>
                  <a:schemeClr val="tx1"/>
                </a:solidFill>
              </a:rPr>
              <a:t>Asignación de las responsabilidades para garantizar que se cumplan todas las tareas.</a:t>
            </a:r>
          </a:p>
          <a:p>
            <a:pPr marL="342900" indent="-342900">
              <a:buFont typeface="Arial" panose="020B0604020202020204" pitchFamily="34" charset="0"/>
              <a:buChar char="•"/>
            </a:pPr>
            <a:r>
              <a:rPr lang="es-MX" sz="2400" dirty="0">
                <a:solidFill>
                  <a:schemeClr val="tx1"/>
                </a:solidFill>
              </a:rPr>
              <a:t>El modo en que se llevará a cabo el monitoreo y la captura de datos en la comunidad beneficiada.</a:t>
            </a:r>
          </a:p>
        </p:txBody>
      </p:sp>
    </p:spTree>
    <p:extLst>
      <p:ext uri="{BB962C8B-B14F-4D97-AF65-F5344CB8AC3E}">
        <p14:creationId xmlns:p14="http://schemas.microsoft.com/office/powerpoint/2010/main" val="178064843"/>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E9B9A0-E8AE-7C44-AC52-FB29BA304320}"/>
              </a:ext>
            </a:extLst>
          </p:cNvPr>
          <p:cNvSpPr>
            <a:spLocks noGrp="1"/>
          </p:cNvSpPr>
          <p:nvPr>
            <p:ph type="ctrTitle"/>
          </p:nvPr>
        </p:nvSpPr>
        <p:spPr>
          <a:xfrm>
            <a:off x="120952" y="166309"/>
            <a:ext cx="11928929" cy="1375834"/>
          </a:xfrm>
        </p:spPr>
        <p:txBody>
          <a:bodyPr/>
          <a:lstStyle/>
          <a:p>
            <a:r>
              <a:rPr lang="es-MX" sz="3600" dirty="0"/>
              <a:t> PLANIFICACIÓN DE PROYECTOS: CRONOGRAMA</a:t>
            </a:r>
            <a:br>
              <a:rPr lang="es-MX" sz="3600" dirty="0"/>
            </a:br>
            <a:endParaRPr lang="es-MX" sz="3600" dirty="0"/>
          </a:p>
        </p:txBody>
      </p:sp>
      <p:sp>
        <p:nvSpPr>
          <p:cNvPr id="6" name="CuadroTexto 5">
            <a:extLst>
              <a:ext uri="{FF2B5EF4-FFF2-40B4-BE49-F238E27FC236}">
                <a16:creationId xmlns:a16="http://schemas.microsoft.com/office/drawing/2014/main" id="{7BA916DC-6D52-784F-B658-8AC7DC612F0E}"/>
              </a:ext>
            </a:extLst>
          </p:cNvPr>
          <p:cNvSpPr txBox="1"/>
          <p:nvPr/>
        </p:nvSpPr>
        <p:spPr>
          <a:xfrm>
            <a:off x="332620" y="1859643"/>
            <a:ext cx="11293928"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La elaboración de un cronograma ayudará a garantizar que se lleven a cabo todas las actividades de manera oportuna.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Debe preguntarse¿Cuánto tiempo se requiere para cada etapa de la planificación, implantación y seguimiento del proyecto?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Por ello deben incluirse: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La evaluación de las necesidades de la comunidad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3200" b="0" i="0" u="none" strike="noStrike" kern="1200" cap="none" spc="0" normalizeH="0" baseline="0" noProof="0" dirty="0">
                <a:ln>
                  <a:noFill/>
                </a:ln>
                <a:solidFill>
                  <a:prstClr val="black"/>
                </a:solidFill>
                <a:effectLst/>
                <a:uLnTx/>
                <a:uFillTx/>
                <a:latin typeface="Calibri" panose="020F0502020204030204"/>
                <a:ea typeface="+mn-ea"/>
                <a:cs typeface="+mn-cs"/>
              </a:rPr>
              <a:t>Reuniones de los comités del proyecto</a:t>
            </a:r>
          </a:p>
        </p:txBody>
      </p:sp>
    </p:spTree>
    <p:extLst>
      <p:ext uri="{BB962C8B-B14F-4D97-AF65-F5344CB8AC3E}">
        <p14:creationId xmlns:p14="http://schemas.microsoft.com/office/powerpoint/2010/main" val="1846755037"/>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Cronograma</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468691" y="1285554"/>
            <a:ext cx="11414880" cy="5381946"/>
          </a:xfrm>
        </p:spPr>
        <p:txBody>
          <a:bodyPr>
            <a:normAutofit/>
          </a:bodyPr>
          <a:lstStyle/>
          <a:p>
            <a:pPr marL="342900" indent="-342900" algn="l">
              <a:buFont typeface="Arial" panose="020B0604020202020204" pitchFamily="34" charset="0"/>
              <a:buChar char="•"/>
            </a:pPr>
            <a:endParaRPr lang="es-MX" sz="2800" dirty="0">
              <a:solidFill>
                <a:schemeClr val="tx1"/>
              </a:solidFill>
            </a:endParaRPr>
          </a:p>
          <a:p>
            <a:pPr marL="342900" indent="-342900" algn="l">
              <a:buFont typeface="Arial" panose="020B0604020202020204" pitchFamily="34" charset="0"/>
              <a:buChar char="•"/>
            </a:pPr>
            <a:r>
              <a:rPr lang="es-MX" sz="2800" dirty="0">
                <a:solidFill>
                  <a:schemeClr val="tx1"/>
                </a:solidFill>
              </a:rPr>
              <a:t>Capacitación</a:t>
            </a:r>
          </a:p>
          <a:p>
            <a:pPr marL="342900" indent="-342900" algn="l">
              <a:buFont typeface="Arial" panose="020B0604020202020204" pitchFamily="34" charset="0"/>
              <a:buChar char="•"/>
            </a:pPr>
            <a:r>
              <a:rPr lang="es-MX" sz="2800" dirty="0">
                <a:solidFill>
                  <a:schemeClr val="tx1"/>
                </a:solidFill>
              </a:rPr>
              <a:t>Reuniones de la comunidad beneficiada y las organizaciones colaboradoras.</a:t>
            </a:r>
          </a:p>
          <a:p>
            <a:pPr marL="342900" indent="-342900" algn="l">
              <a:buFont typeface="Arial" panose="020B0604020202020204" pitchFamily="34" charset="0"/>
              <a:buChar char="•"/>
            </a:pPr>
            <a:r>
              <a:rPr lang="es-MX" sz="2800" dirty="0">
                <a:solidFill>
                  <a:schemeClr val="tx1"/>
                </a:solidFill>
              </a:rPr>
              <a:t>Seguimiento de los acuerdos</a:t>
            </a:r>
          </a:p>
          <a:p>
            <a:pPr algn="l"/>
            <a:endParaRPr lang="es-MX" sz="2800" dirty="0">
              <a:solidFill>
                <a:schemeClr val="tx1"/>
              </a:solidFill>
            </a:endParaRPr>
          </a:p>
          <a:p>
            <a:pPr marL="342900" indent="-342900" algn="l">
              <a:buFont typeface="Arial" panose="020B0604020202020204" pitchFamily="34" charset="0"/>
              <a:buChar char="•"/>
            </a:pPr>
            <a:r>
              <a:rPr lang="es-MX" sz="2800" dirty="0">
                <a:solidFill>
                  <a:schemeClr val="tx1"/>
                </a:solidFill>
              </a:rPr>
              <a:t>Monitoreo y evaluación durante la implementación y la conclusión del proyecto</a:t>
            </a:r>
          </a:p>
        </p:txBody>
      </p:sp>
    </p:spTree>
    <p:extLst>
      <p:ext uri="{BB962C8B-B14F-4D97-AF65-F5344CB8AC3E}">
        <p14:creationId xmlns:p14="http://schemas.microsoft.com/office/powerpoint/2010/main" val="170734736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B056C4-D473-0442-A46A-28A2F718495C}"/>
              </a:ext>
            </a:extLst>
          </p:cNvPr>
          <p:cNvSpPr>
            <a:spLocks noGrp="1"/>
          </p:cNvSpPr>
          <p:nvPr>
            <p:ph type="ctrTitle"/>
          </p:nvPr>
        </p:nvSpPr>
        <p:spPr>
          <a:xfrm>
            <a:off x="93722" y="336020"/>
            <a:ext cx="12004555" cy="959380"/>
          </a:xfrm>
        </p:spPr>
        <p:txBody>
          <a:bodyPr/>
          <a:lstStyle/>
          <a:p>
            <a:r>
              <a:rPr lang="es-MX" dirty="0"/>
              <a:t>SOLICITUD DE UNA SUBVENCIÓN GLOBAL</a:t>
            </a:r>
          </a:p>
        </p:txBody>
      </p:sp>
      <p:sp>
        <p:nvSpPr>
          <p:cNvPr id="3" name="Subtítulo 2">
            <a:extLst>
              <a:ext uri="{FF2B5EF4-FFF2-40B4-BE49-F238E27FC236}">
                <a16:creationId xmlns:a16="http://schemas.microsoft.com/office/drawing/2014/main" id="{5BB55899-C69C-6143-BA94-D999851593AD}"/>
              </a:ext>
            </a:extLst>
          </p:cNvPr>
          <p:cNvSpPr>
            <a:spLocks noGrp="1"/>
          </p:cNvSpPr>
          <p:nvPr>
            <p:ph type="subTitle" idx="1"/>
          </p:nvPr>
        </p:nvSpPr>
        <p:spPr>
          <a:xfrm>
            <a:off x="302380" y="1580734"/>
            <a:ext cx="11293929" cy="4941246"/>
          </a:xfrm>
        </p:spPr>
        <p:txBody>
          <a:bodyPr>
            <a:normAutofit/>
          </a:bodyPr>
          <a:lstStyle/>
          <a:p>
            <a:r>
              <a:rPr lang="es-MX" sz="2400" dirty="0"/>
              <a:t>   </a:t>
            </a:r>
          </a:p>
          <a:p>
            <a:endParaRPr lang="es-MX" sz="2400" dirty="0"/>
          </a:p>
          <a:p>
            <a:r>
              <a:rPr lang="es-MX" sz="2400" dirty="0"/>
              <a:t>      </a:t>
            </a:r>
            <a:r>
              <a:rPr lang="es-MX" sz="2400" dirty="0">
                <a:solidFill>
                  <a:schemeClr val="tx1"/>
                </a:solidFill>
              </a:rPr>
              <a:t>Para comenzar: </a:t>
            </a:r>
          </a:p>
          <a:p>
            <a:r>
              <a:rPr lang="es-MX" sz="2400" dirty="0">
                <a:solidFill>
                  <a:schemeClr val="tx1"/>
                </a:solidFill>
              </a:rPr>
              <a:t>      Discute tu proyecto propuesto y las opciones de</a:t>
            </a:r>
          </a:p>
          <a:p>
            <a:r>
              <a:rPr lang="es-MX" sz="2400" dirty="0">
                <a:solidFill>
                  <a:schemeClr val="tx1"/>
                </a:solidFill>
              </a:rPr>
              <a:t>     Financiamiento con el Comité Distrital de la Fundación Rotaria, </a:t>
            </a:r>
          </a:p>
          <a:p>
            <a:r>
              <a:rPr lang="es-MX" sz="2400" dirty="0">
                <a:solidFill>
                  <a:schemeClr val="tx1"/>
                </a:solidFill>
              </a:rPr>
              <a:t>     antes de empezar a cumplimentar la solicitud de la Subvención </a:t>
            </a:r>
          </a:p>
          <a:p>
            <a:r>
              <a:rPr lang="es-MX" sz="2400" dirty="0">
                <a:solidFill>
                  <a:schemeClr val="tx1"/>
                </a:solidFill>
              </a:rPr>
              <a:t>      Global. </a:t>
            </a:r>
          </a:p>
          <a:p>
            <a:r>
              <a:rPr lang="es-MX" sz="2400" dirty="0">
                <a:solidFill>
                  <a:schemeClr val="tx1"/>
                </a:solidFill>
              </a:rPr>
              <a:t>      El Distrito podría realizar una aportación  procedente del </a:t>
            </a:r>
          </a:p>
          <a:p>
            <a:r>
              <a:rPr lang="es-MX" sz="2400" dirty="0">
                <a:solidFill>
                  <a:schemeClr val="tx1"/>
                </a:solidFill>
              </a:rPr>
              <a:t>      FDD, otro tipo de apoyo o conocimientos especializados.</a:t>
            </a:r>
          </a:p>
          <a:p>
            <a:r>
              <a:rPr lang="es-MX" sz="2400" dirty="0">
                <a:solidFill>
                  <a:schemeClr val="tx1"/>
                </a:solidFill>
              </a:rPr>
              <a:t>      El sistema en línea de Rotary notificará automáticamente al gobernador</a:t>
            </a:r>
          </a:p>
          <a:p>
            <a:r>
              <a:rPr lang="es-MX" sz="2400" dirty="0">
                <a:solidFill>
                  <a:schemeClr val="tx1"/>
                </a:solidFill>
              </a:rPr>
              <a:t>        de distrito y al presidente del CDFR  cuando se solicite una SG                         </a:t>
            </a:r>
          </a:p>
        </p:txBody>
      </p:sp>
    </p:spTree>
    <p:extLst>
      <p:ext uri="{BB962C8B-B14F-4D97-AF65-F5344CB8AC3E}">
        <p14:creationId xmlns:p14="http://schemas.microsoft.com/office/powerpoint/2010/main" val="2898373638"/>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D436E7-6173-6441-8E76-33C7D35C57D4}"/>
              </a:ext>
            </a:extLst>
          </p:cNvPr>
          <p:cNvSpPr>
            <a:spLocks noGrp="1"/>
          </p:cNvSpPr>
          <p:nvPr>
            <p:ph type="ctrTitle"/>
          </p:nvPr>
        </p:nvSpPr>
        <p:spPr>
          <a:xfrm>
            <a:off x="556985" y="210230"/>
            <a:ext cx="11078029" cy="1499879"/>
          </a:xfrm>
        </p:spPr>
        <p:txBody>
          <a:bodyPr/>
          <a:lstStyle/>
          <a:p>
            <a:r>
              <a:rPr lang="es-MX" dirty="0"/>
              <a:t>SOLICITUD DE UNA SUBVENCIÓN GLOBAL</a:t>
            </a:r>
            <a:br>
              <a:rPr lang="es-MX" dirty="0"/>
            </a:br>
            <a:endParaRPr lang="es-MX" dirty="0"/>
          </a:p>
        </p:txBody>
      </p:sp>
      <p:sp>
        <p:nvSpPr>
          <p:cNvPr id="3" name="Subtítulo 2">
            <a:extLst>
              <a:ext uri="{FF2B5EF4-FFF2-40B4-BE49-F238E27FC236}">
                <a16:creationId xmlns:a16="http://schemas.microsoft.com/office/drawing/2014/main" id="{47D25461-B537-5C49-9945-437F8915E4B2}"/>
              </a:ext>
            </a:extLst>
          </p:cNvPr>
          <p:cNvSpPr>
            <a:spLocks noGrp="1"/>
          </p:cNvSpPr>
          <p:nvPr>
            <p:ph type="subTitle" idx="1"/>
          </p:nvPr>
        </p:nvSpPr>
        <p:spPr>
          <a:xfrm>
            <a:off x="862391" y="2478144"/>
            <a:ext cx="8534400" cy="950856"/>
          </a:xfrm>
        </p:spPr>
        <p:txBody>
          <a:bodyPr/>
          <a:lstStyle/>
          <a:p>
            <a:r>
              <a:rPr lang="es-MX" sz="2800" dirty="0">
                <a:solidFill>
                  <a:schemeClr val="tx1"/>
                </a:solidFill>
              </a:rPr>
              <a:t>En la solicitud se te pedirá que describas: </a:t>
            </a:r>
          </a:p>
        </p:txBody>
      </p:sp>
      <p:sp>
        <p:nvSpPr>
          <p:cNvPr id="4" name="CuadroTexto 3">
            <a:extLst>
              <a:ext uri="{FF2B5EF4-FFF2-40B4-BE49-F238E27FC236}">
                <a16:creationId xmlns:a16="http://schemas.microsoft.com/office/drawing/2014/main" id="{9A637A1B-70B0-694D-A962-862826A9F841}"/>
              </a:ext>
            </a:extLst>
          </p:cNvPr>
          <p:cNvSpPr txBox="1"/>
          <p:nvPr/>
        </p:nvSpPr>
        <p:spPr>
          <a:xfrm>
            <a:off x="862391" y="2980786"/>
            <a:ext cx="10772622" cy="39703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Los objetivos del proyecto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Sus actividades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El plan y cronograma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Las necesidades de la comunidad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El área o las reas de interés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Las organizaciones cooperadoras y otros participantes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La participación de los rotarios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El presupuesto del proyecto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MX" sz="2800" b="0" i="0" u="none" strike="noStrike" kern="1200" cap="none" spc="0" normalizeH="0" baseline="0" noProof="0" dirty="0">
                <a:ln>
                  <a:noFill/>
                </a:ln>
                <a:solidFill>
                  <a:prstClr val="black"/>
                </a:solidFill>
                <a:effectLst/>
                <a:uLnTx/>
                <a:uFillTx/>
                <a:latin typeface="Georgia" panose="02040502050405020303" pitchFamily="18" charset="0"/>
                <a:ea typeface="+mn-ea"/>
                <a:cs typeface="+mn-cs"/>
              </a:rPr>
              <a:t>Su financiamiento</a:t>
            </a:r>
          </a:p>
        </p:txBody>
      </p:sp>
    </p:spTree>
    <p:extLst>
      <p:ext uri="{BB962C8B-B14F-4D97-AF65-F5344CB8AC3E}">
        <p14:creationId xmlns:p14="http://schemas.microsoft.com/office/powerpoint/2010/main" val="272037883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517001"/>
          </a:xfrm>
        </p:spPr>
        <p:txBody>
          <a:bodyPr>
            <a:normAutofit fontScale="90000"/>
          </a:bodyPr>
          <a:lstStyle/>
          <a:p>
            <a:pPr algn="ctr"/>
            <a:r>
              <a:rPr lang="es-MX" sz="4000" b="1" dirty="0"/>
              <a:t>Seminario de Fundación Rotaria Distrito 4110</a:t>
            </a:r>
          </a:p>
        </p:txBody>
      </p:sp>
      <p:sp>
        <p:nvSpPr>
          <p:cNvPr id="3" name="Marcador de contenido 2"/>
          <p:cNvSpPr>
            <a:spLocks noGrp="1"/>
          </p:cNvSpPr>
          <p:nvPr>
            <p:ph idx="1"/>
          </p:nvPr>
        </p:nvSpPr>
        <p:spPr>
          <a:xfrm>
            <a:off x="838200" y="989704"/>
            <a:ext cx="10515600" cy="5712310"/>
          </a:xfrm>
        </p:spPr>
        <p:txBody>
          <a:bodyPr>
            <a:normAutofit/>
          </a:bodyPr>
          <a:lstStyle/>
          <a:p>
            <a:pPr marL="0" indent="0" algn="ctr">
              <a:buNone/>
            </a:pPr>
            <a:r>
              <a:rPr lang="es-MX" sz="2400" b="1" dirty="0"/>
              <a:t>IMPLEMENTACION, MONITOREO Y EVALUACION, INFORMES</a:t>
            </a:r>
          </a:p>
          <a:p>
            <a:pPr marL="0" indent="0" algn="just">
              <a:buNone/>
            </a:pPr>
            <a:r>
              <a:rPr lang="es-MX" sz="1800" b="1" dirty="0"/>
              <a:t>IMPLEMENTACION:</a:t>
            </a:r>
            <a:r>
              <a:rPr lang="es-MX" sz="1800" dirty="0"/>
              <a:t> PARA LA IMPLEMENTACION DEL PROYECTO SE DEBERA ESTABLECER UN PLAN QUE VAYA ACORDE A LO MANIFESTADO EN EL MEMORANDUM DE ACUERDO ENTRE EL CLUB Y EL DISTRITO.</a:t>
            </a:r>
          </a:p>
          <a:p>
            <a:pPr marL="0" indent="0" algn="ctr">
              <a:buNone/>
            </a:pPr>
            <a:r>
              <a:rPr lang="es-MX" sz="2400" b="1" dirty="0"/>
              <a:t>PASOS PARA EL PLAN DE MONITOREO Y EVALUACION DE SUBVENCIONES GLOBALES</a:t>
            </a:r>
          </a:p>
          <a:p>
            <a:pPr marL="0" indent="0">
              <a:buNone/>
            </a:pPr>
            <a:r>
              <a:rPr lang="es-MX" sz="1800" dirty="0"/>
              <a:t>1.- ESTABLECER METAS DEFINIDAS PARA EL PROYECTO.</a:t>
            </a:r>
          </a:p>
          <a:p>
            <a:pPr marL="0" indent="0">
              <a:buNone/>
            </a:pPr>
            <a:r>
              <a:rPr lang="es-MX" sz="1800" dirty="0"/>
              <a:t>2.- IDENTIFICAR LAS MEDIDAS ESTANDARES QUE USA LA FUNDACION ROTARIA.</a:t>
            </a:r>
          </a:p>
          <a:p>
            <a:pPr marL="0" indent="0">
              <a:buNone/>
            </a:pPr>
            <a:r>
              <a:rPr lang="es-MX" sz="1800" dirty="0"/>
              <a:t>3.- IDENTIFICAR MEDIDAS COMPLEMENTARIAS ESPECIFICAS AL PROYECTO.</a:t>
            </a:r>
          </a:p>
          <a:p>
            <a:pPr marL="0" indent="0">
              <a:buNone/>
            </a:pPr>
            <a:r>
              <a:rPr lang="es-MX" sz="1800" dirty="0"/>
              <a:t>4.- ESTABLECER DATOS DE REFERENCIA Y LOS METODOS DE CAPTACION DE DATOS QUE SE UTILIZARAN.</a:t>
            </a:r>
          </a:p>
          <a:p>
            <a:pPr marL="0" indent="0">
              <a:buNone/>
            </a:pPr>
            <a:r>
              <a:rPr lang="es-MX" sz="1800" dirty="0"/>
              <a:t>5.- PRESENTAR EL PLAN COMO PARTE DE LA SOLICITUD EN LINEA.</a:t>
            </a:r>
          </a:p>
          <a:p>
            <a:pPr marL="0" indent="0">
              <a:buNone/>
            </a:pPr>
            <a:r>
              <a:rPr lang="es-MX" sz="1800" dirty="0"/>
              <a:t>6.- CAPTAR LOS DATOS DURANTE EL PROYECTO Y MONITOREAR EL AVANCE DEL MISMO.</a:t>
            </a:r>
          </a:p>
          <a:p>
            <a:pPr marL="0" indent="0" algn="just">
              <a:buNone/>
            </a:pPr>
            <a:r>
              <a:rPr lang="es-MX" sz="1800" dirty="0"/>
              <a:t>7.-  EVALUAR LOS DATOS Y PRESENTAR LOS RESULTADOS A TRAVES DEL INFORME EN LINEA.- MODIFICAR LA DOCUMENTACION PARA INCLUIR LOS DATOS REALES, </a:t>
            </a:r>
            <a:r>
              <a:rPr lang="es-MX" sz="1800" b="1" dirty="0"/>
              <a:t>NO</a:t>
            </a:r>
            <a:r>
              <a:rPr lang="es-MX" sz="1800" dirty="0"/>
              <a:t> DOBLE CONTEO.</a:t>
            </a:r>
          </a:p>
          <a:p>
            <a:pPr marL="0" indent="0" algn="just">
              <a:buNone/>
            </a:pPr>
            <a:r>
              <a:rPr lang="es-MX" sz="1800" b="1" dirty="0"/>
              <a:t>MEDIDAS ESTANDARES, DATOS DE REFERENCIA, METODOS DE CAPTACION, MODELO DEL PLAN DE MONITOREO Y GLOSARIO DE TERMINOS, LOS PODRAS CONSULTAR EN EL DOCUMENTO:</a:t>
            </a:r>
          </a:p>
          <a:p>
            <a:pPr marL="0" indent="0">
              <a:buNone/>
            </a:pPr>
            <a:r>
              <a:rPr lang="es-MX" sz="1800" dirty="0"/>
              <a:t>SUPLEMENTO-PLAN DE MONITOREO Y EVALUACION DE SUBVENCIONES GLOBALES</a:t>
            </a:r>
            <a:r>
              <a:rPr lang="es-MX" sz="1800"/>
              <a:t>.- MY ROTARY.</a:t>
            </a:r>
            <a:endParaRPr lang="es-MX" sz="1800" dirty="0"/>
          </a:p>
          <a:p>
            <a:pPr marL="0" indent="0">
              <a:buNone/>
            </a:pPr>
            <a:endParaRPr lang="es-MX" sz="2000" dirty="0"/>
          </a:p>
        </p:txBody>
      </p:sp>
    </p:spTree>
    <p:extLst>
      <p:ext uri="{BB962C8B-B14F-4D97-AF65-F5344CB8AC3E}">
        <p14:creationId xmlns:p14="http://schemas.microsoft.com/office/powerpoint/2010/main" val="2834824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490133" y="1492987"/>
            <a:ext cx="8534400" cy="3862784"/>
          </a:xfrm>
        </p:spPr>
        <p:txBody>
          <a:bodyPr/>
          <a:lstStyle/>
          <a:p>
            <a:r>
              <a:rPr lang="es-MX" dirty="0">
                <a:solidFill>
                  <a:schemeClr val="tx1"/>
                </a:solidFill>
              </a:rPr>
              <a:t>7- APOYO ADICIONAL- Sitio web, CDLFR</a:t>
            </a:r>
          </a:p>
          <a:p>
            <a:r>
              <a:rPr lang="es-MX" dirty="0">
                <a:solidFill>
                  <a:schemeClr val="tx1"/>
                </a:solidFill>
              </a:rPr>
              <a:t>EL COMITÉ DISTRITAL HA ESTABLECIDO UN PORTAL ESPECIAL PARA QUE PUEDAS ACCESAR MUCHA INFORMACION TANTO GENERAL, COMO ESPECIFICA PARA NUESTRO DISTRITO:</a:t>
            </a:r>
          </a:p>
          <a:p>
            <a:r>
              <a:rPr lang="es-MX" dirty="0">
                <a:solidFill>
                  <a:schemeClr val="tx1"/>
                </a:solidFill>
                <a:hlinkClick r:id="rId2"/>
              </a:rPr>
              <a:t>WWW.FUNDACIOND4110.COM</a:t>
            </a:r>
            <a:r>
              <a:rPr lang="es-MX" dirty="0">
                <a:solidFill>
                  <a:schemeClr val="tx1"/>
                </a:solidFill>
              </a:rPr>
              <a:t> </a:t>
            </a:r>
          </a:p>
          <a:p>
            <a:r>
              <a:rPr lang="es-MX" dirty="0">
                <a:solidFill>
                  <a:schemeClr val="tx1"/>
                </a:solidFill>
              </a:rPr>
              <a:t>Puedes recurrir a cualquiera de los integrantes del Comité por correo a </a:t>
            </a:r>
            <a:r>
              <a:rPr lang="es-MX" dirty="0">
                <a:solidFill>
                  <a:schemeClr val="tx1"/>
                </a:solidFill>
                <a:hlinkClick r:id="rId3"/>
              </a:rPr>
              <a:t>creyes@drg.mx</a:t>
            </a:r>
            <a:r>
              <a:rPr lang="es-MX" dirty="0">
                <a:solidFill>
                  <a:schemeClr val="tx1"/>
                </a:solidFill>
              </a:rPr>
              <a:t> </a:t>
            </a:r>
          </a:p>
          <a:p>
            <a:endParaRPr lang="es-MX" dirty="0">
              <a:solidFill>
                <a:schemeClr val="tx1"/>
              </a:solidFill>
            </a:endParaRPr>
          </a:p>
          <a:p>
            <a:r>
              <a:rPr lang="es-MX" dirty="0">
                <a:solidFill>
                  <a:schemeClr val="tx1"/>
                </a:solidFill>
              </a:rPr>
              <a:t>POR SUPUESTO, ESTA </a:t>
            </a:r>
            <a:r>
              <a:rPr lang="es-MX" dirty="0">
                <a:solidFill>
                  <a:schemeClr val="tx1"/>
                </a:solidFill>
                <a:hlinkClick r:id="rId4"/>
              </a:rPr>
              <a:t>WWW.ROTARY.ORG</a:t>
            </a:r>
            <a:r>
              <a:rPr lang="es-MX" dirty="0">
                <a:solidFill>
                  <a:schemeClr val="tx1"/>
                </a:solidFill>
              </a:rPr>
              <a:t> </a:t>
            </a:r>
          </a:p>
        </p:txBody>
      </p:sp>
    </p:spTree>
    <p:extLst>
      <p:ext uri="{BB962C8B-B14F-4D97-AF65-F5344CB8AC3E}">
        <p14:creationId xmlns:p14="http://schemas.microsoft.com/office/powerpoint/2010/main" val="3136504547"/>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BD7C0-AD36-9A4D-8F1B-94F0BA1125F7}"/>
              </a:ext>
            </a:extLst>
          </p:cNvPr>
          <p:cNvSpPr>
            <a:spLocks noGrp="1"/>
          </p:cNvSpPr>
          <p:nvPr>
            <p:ph type="ctrTitle"/>
          </p:nvPr>
        </p:nvSpPr>
        <p:spPr>
          <a:xfrm>
            <a:off x="0" y="0"/>
            <a:ext cx="12192000" cy="974361"/>
          </a:xfrm>
        </p:spPr>
        <p:txBody>
          <a:bodyPr/>
          <a:lstStyle/>
          <a:p>
            <a:r>
              <a:rPr lang="es-MX" dirty="0"/>
              <a:t>Seminario de Fundación Rotaria Distrito 4110</a:t>
            </a:r>
          </a:p>
        </p:txBody>
      </p:sp>
      <p:sp>
        <p:nvSpPr>
          <p:cNvPr id="3" name="Subtítulo 2">
            <a:extLst>
              <a:ext uri="{FF2B5EF4-FFF2-40B4-BE49-F238E27FC236}">
                <a16:creationId xmlns:a16="http://schemas.microsoft.com/office/drawing/2014/main" id="{838A4467-55E3-3246-89F2-AFADD286DDF6}"/>
              </a:ext>
            </a:extLst>
          </p:cNvPr>
          <p:cNvSpPr>
            <a:spLocks noGrp="1"/>
          </p:cNvSpPr>
          <p:nvPr>
            <p:ph type="subTitle" idx="1"/>
          </p:nvPr>
        </p:nvSpPr>
        <p:spPr>
          <a:xfrm>
            <a:off x="1588105" y="1482101"/>
            <a:ext cx="8534400" cy="950856"/>
          </a:xfrm>
        </p:spPr>
        <p:txBody>
          <a:bodyPr/>
          <a:lstStyle/>
          <a:p>
            <a:r>
              <a:rPr lang="es-MX" dirty="0">
                <a:solidFill>
                  <a:schemeClr val="tx1"/>
                </a:solidFill>
              </a:rPr>
              <a:t>II. SUBVENCIONES DISTRITALES</a:t>
            </a:r>
          </a:p>
        </p:txBody>
      </p:sp>
    </p:spTree>
    <p:extLst>
      <p:ext uri="{BB962C8B-B14F-4D97-AF65-F5344CB8AC3E}">
        <p14:creationId xmlns:p14="http://schemas.microsoft.com/office/powerpoint/2010/main" val="91967457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 y="1531814"/>
            <a:ext cx="12087225" cy="532618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43</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9" name="5 Marcador de contenido"/>
          <p:cNvSpPr txBox="1">
            <a:spLocks/>
          </p:cNvSpPr>
          <p:nvPr/>
        </p:nvSpPr>
        <p:spPr>
          <a:xfrm>
            <a:off x="104776" y="1828800"/>
            <a:ext cx="11853862" cy="48926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rmAutofit lnSpcReduction="10000"/>
          </a:bodyPr>
          <a:lstStyle/>
          <a:p>
            <a:endParaRPr lang="es-ES_tradnl" dirty="0">
              <a:solidFill>
                <a:prstClr val="white"/>
              </a:solidFill>
              <a:latin typeface="Calibri"/>
            </a:endParaRPr>
          </a:p>
          <a:p>
            <a:pPr algn="just"/>
            <a:r>
              <a:rPr lang="es-ES_tradnl" sz="3200" u="sng" dirty="0">
                <a:solidFill>
                  <a:schemeClr val="bg1"/>
                </a:solidFill>
                <a:latin typeface="Calibri"/>
              </a:rPr>
              <a:t>FINANCIAMIENTO DE LA </a:t>
            </a:r>
          </a:p>
          <a:p>
            <a:pPr algn="just"/>
            <a:r>
              <a:rPr lang="es-ES_tradnl" sz="3200" u="sng" dirty="0">
                <a:solidFill>
                  <a:schemeClr val="bg1"/>
                </a:solidFill>
                <a:latin typeface="Calibri"/>
              </a:rPr>
              <a:t>FUNDACIÓN</a:t>
            </a:r>
          </a:p>
          <a:p>
            <a:pPr algn="just"/>
            <a:r>
              <a:rPr lang="es-ES_tradnl" sz="3200" dirty="0">
                <a:solidFill>
                  <a:prstClr val="white"/>
                </a:solidFill>
                <a:latin typeface="Calibri"/>
              </a:rPr>
              <a:t>La Fundación Rotaria convierte tus contribuciones en proyectos que transforman vidas ya sea en tu comunidad o en otros rincones del mundo. Como ente filantrópico de </a:t>
            </a:r>
            <a:r>
              <a:rPr lang="es-ES_tradnl" sz="3200" dirty="0" err="1">
                <a:solidFill>
                  <a:prstClr val="white"/>
                </a:solidFill>
                <a:latin typeface="Calibri"/>
              </a:rPr>
              <a:t>Rotary</a:t>
            </a:r>
            <a:r>
              <a:rPr lang="es-ES_tradnl" sz="3200" dirty="0">
                <a:solidFill>
                  <a:prstClr val="white"/>
                </a:solidFill>
                <a:latin typeface="Calibri"/>
              </a:rPr>
              <a:t>, la Fundación aprovecha la red mundial de rotarios que dedican su tiempo, dinero y conocimientos al logro de sus prioridades como la erradicación de la polio y la </a:t>
            </a:r>
          </a:p>
          <a:p>
            <a:pPr algn="just"/>
            <a:r>
              <a:rPr lang="es-ES_tradnl" sz="3200" dirty="0">
                <a:solidFill>
                  <a:prstClr val="white"/>
                </a:solidFill>
                <a:latin typeface="Calibri"/>
              </a:rPr>
              <a:t>promoción de la paz.</a:t>
            </a:r>
          </a:p>
          <a:p>
            <a:r>
              <a:rPr lang="es-ES_tradnl" sz="2400" dirty="0">
                <a:solidFill>
                  <a:prstClr val="white"/>
                </a:solidFill>
                <a:latin typeface="Calibri"/>
              </a:rPr>
              <a:t>.</a:t>
            </a:r>
          </a:p>
        </p:txBody>
      </p:sp>
    </p:spTree>
    <p:extLst>
      <p:ext uri="{BB962C8B-B14F-4D97-AF65-F5344CB8AC3E}">
        <p14:creationId xmlns:p14="http://schemas.microsoft.com/office/powerpoint/2010/main" val="16637267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42875" y="1531814"/>
            <a:ext cx="11944350" cy="532618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44</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42875" y="1701557"/>
            <a:ext cx="11906250" cy="515644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rmAutofit fontScale="92500" lnSpcReduction="10000"/>
          </a:bodyPr>
          <a:lstStyle/>
          <a:p>
            <a:r>
              <a:rPr lang="es-ES_tradnl" sz="3200" u="sng" dirty="0">
                <a:solidFill>
                  <a:prstClr val="white"/>
                </a:solidFill>
                <a:latin typeface="Calibri"/>
              </a:rPr>
              <a:t>FONDO ANUAL-SHARE</a:t>
            </a:r>
          </a:p>
          <a:p>
            <a:r>
              <a:rPr lang="es-ES_tradnl" sz="3200" dirty="0">
                <a:solidFill>
                  <a:prstClr val="white"/>
                </a:solidFill>
                <a:latin typeface="Calibri"/>
              </a:rPr>
              <a:t>El Fondo Anual-SHARE constituye la principal fuente de fondos para </a:t>
            </a:r>
          </a:p>
          <a:p>
            <a:r>
              <a:rPr lang="es-ES_tradnl" sz="3200" dirty="0">
                <a:solidFill>
                  <a:prstClr val="white"/>
                </a:solidFill>
                <a:latin typeface="Calibri"/>
              </a:rPr>
              <a:t>una amplia variedad de actividades locales e internacionales de La </a:t>
            </a:r>
          </a:p>
          <a:p>
            <a:r>
              <a:rPr lang="es-ES_tradnl" sz="3200" dirty="0">
                <a:solidFill>
                  <a:prstClr val="white"/>
                </a:solidFill>
                <a:latin typeface="Calibri"/>
              </a:rPr>
              <a:t>Fundación Rotaria.</a:t>
            </a:r>
          </a:p>
          <a:p>
            <a:r>
              <a:rPr lang="es-ES_tradnl" sz="3200" dirty="0">
                <a:solidFill>
                  <a:prstClr val="white"/>
                </a:solidFill>
                <a:latin typeface="Calibri"/>
              </a:rPr>
              <a:t>Cada Rotario, Cada Año(CRCA) es la iniciativa de recaudación de </a:t>
            </a:r>
          </a:p>
          <a:p>
            <a:r>
              <a:rPr lang="es-ES_tradnl" sz="3200" dirty="0">
                <a:solidFill>
                  <a:prstClr val="white"/>
                </a:solidFill>
                <a:latin typeface="Calibri"/>
              </a:rPr>
              <a:t>fondos que insta a los socios de </a:t>
            </a:r>
            <a:r>
              <a:rPr lang="es-ES_tradnl" sz="3200" dirty="0" err="1">
                <a:solidFill>
                  <a:prstClr val="white"/>
                </a:solidFill>
                <a:latin typeface="Calibri"/>
              </a:rPr>
              <a:t>Rotary</a:t>
            </a:r>
            <a:r>
              <a:rPr lang="es-ES_tradnl" sz="3200" dirty="0">
                <a:solidFill>
                  <a:prstClr val="white"/>
                </a:solidFill>
                <a:latin typeface="Calibri"/>
              </a:rPr>
              <a:t> a contribuir al Fondo Anual de la Fundación. CRCA, busca obtener la participación de cada rotario:</a:t>
            </a:r>
          </a:p>
          <a:p>
            <a:r>
              <a:rPr lang="es-ES_tradnl" sz="3200" dirty="0">
                <a:solidFill>
                  <a:prstClr val="white"/>
                </a:solidFill>
                <a:latin typeface="Calibri"/>
              </a:rPr>
              <a:t>Instándolo a contribuir cada año al Fondo Anual.</a:t>
            </a:r>
          </a:p>
          <a:p>
            <a:r>
              <a:rPr lang="es-ES_tradnl" sz="3200" dirty="0">
                <a:solidFill>
                  <a:prstClr val="white"/>
                </a:solidFill>
                <a:latin typeface="Calibri"/>
              </a:rPr>
              <a:t>Instándolo a participar cada año en un programa o subvención de </a:t>
            </a:r>
          </a:p>
          <a:p>
            <a:r>
              <a:rPr lang="es-ES_tradnl" sz="3200" dirty="0">
                <a:solidFill>
                  <a:prstClr val="white"/>
                </a:solidFill>
                <a:latin typeface="Calibri"/>
              </a:rPr>
              <a:t>la Fundación</a:t>
            </a:r>
          </a:p>
        </p:txBody>
      </p:sp>
    </p:spTree>
    <p:extLst>
      <p:ext uri="{BB962C8B-B14F-4D97-AF65-F5344CB8AC3E}">
        <p14:creationId xmlns:p14="http://schemas.microsoft.com/office/powerpoint/2010/main" val="10786103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31315" y="1701556"/>
            <a:ext cx="11855897" cy="4982289"/>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45</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31315" y="1828799"/>
            <a:ext cx="11855897" cy="485504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dirty="0">
                <a:solidFill>
                  <a:prstClr val="white"/>
                </a:solidFill>
                <a:latin typeface="Calibri"/>
              </a:rPr>
              <a:t>A la conclusión de cada año rotario, las contribuciones al Fondo Anual-SHARE de todos los clubes del distrito se distribuyen entre dos fondos:</a:t>
            </a:r>
          </a:p>
          <a:p>
            <a:r>
              <a:rPr lang="es-ES_tradnl" sz="3200" dirty="0">
                <a:solidFill>
                  <a:prstClr val="white"/>
                </a:solidFill>
                <a:latin typeface="Calibri"/>
              </a:rPr>
              <a:t>Cincuenta por ciento se asigna al Fondo Mundial.</a:t>
            </a:r>
          </a:p>
          <a:p>
            <a:r>
              <a:rPr lang="es-ES_tradnl" sz="3200" dirty="0">
                <a:solidFill>
                  <a:prstClr val="white"/>
                </a:solidFill>
                <a:latin typeface="Calibri"/>
              </a:rPr>
              <a:t>Cincuenta por ciento se asigna al Fondo Distrital Designado.</a:t>
            </a:r>
          </a:p>
          <a:p>
            <a:r>
              <a:rPr lang="es-ES_tradnl" sz="3200" dirty="0">
                <a:solidFill>
                  <a:prstClr val="white"/>
                </a:solidFill>
                <a:latin typeface="Calibri"/>
              </a:rPr>
              <a:t>La Fundación utiliza la porción asignada al Fondo Mundial para financiar los programas y subvenciones a los que todos los distritos rotarios tienen derecho, mientras que los distritos utilizan la porción asignada al Fondo Distrital Designado para costear los programas y </a:t>
            </a:r>
          </a:p>
          <a:p>
            <a:r>
              <a:rPr lang="es-ES_tradnl" sz="3200" dirty="0">
                <a:solidFill>
                  <a:prstClr val="white"/>
                </a:solidFill>
                <a:latin typeface="Calibri"/>
              </a:rPr>
              <a:t>subvenciones de su elección</a:t>
            </a:r>
            <a:r>
              <a:rPr lang="es-ES_tradnl" sz="2400" dirty="0">
                <a:solidFill>
                  <a:prstClr val="white"/>
                </a:solidFill>
                <a:latin typeface="Calibri"/>
              </a:rPr>
              <a:t>.</a:t>
            </a:r>
          </a:p>
        </p:txBody>
      </p:sp>
    </p:spTree>
    <p:extLst>
      <p:ext uri="{BB962C8B-B14F-4D97-AF65-F5344CB8AC3E}">
        <p14:creationId xmlns:p14="http://schemas.microsoft.com/office/powerpoint/2010/main" val="15223658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00013" y="1531814"/>
            <a:ext cx="11958637"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46</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33350" y="1828800"/>
            <a:ext cx="11925300" cy="48926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dirty="0">
                <a:solidFill>
                  <a:prstClr val="white"/>
                </a:solidFill>
                <a:latin typeface="Calibri"/>
              </a:rPr>
              <a:t>El ciclo de financiación de La Fundación Rotaria hace que las contribuciones de los distritos estén disponibles hasta tres años después de recibidas. Este ciclo trienal hace posible que los distritos cuenten con tiempo suficiente para planificar sus proyectos y actividades, y que la Fundación invierta las contribuciones recibidas</a:t>
            </a:r>
            <a:r>
              <a:rPr lang="es-ES_tradnl" sz="2800" dirty="0">
                <a:solidFill>
                  <a:prstClr val="white"/>
                </a:solidFill>
                <a:latin typeface="Calibri"/>
              </a:rPr>
              <a:t>. </a:t>
            </a:r>
          </a:p>
        </p:txBody>
      </p:sp>
    </p:spTree>
    <p:extLst>
      <p:ext uri="{BB962C8B-B14F-4D97-AF65-F5344CB8AC3E}">
        <p14:creationId xmlns:p14="http://schemas.microsoft.com/office/powerpoint/2010/main" val="15251591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0" y="1668338"/>
            <a:ext cx="12047092"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47</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44908" y="1531816"/>
            <a:ext cx="11902184" cy="518966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pPr algn="just"/>
            <a:endParaRPr lang="es-ES_tradnl" sz="2800" dirty="0">
              <a:solidFill>
                <a:prstClr val="white"/>
              </a:solidFill>
              <a:latin typeface="Calibri"/>
            </a:endParaRPr>
          </a:p>
          <a:p>
            <a:pPr algn="just"/>
            <a:r>
              <a:rPr lang="es-ES_tradnl" sz="3200" dirty="0">
                <a:solidFill>
                  <a:prstClr val="white"/>
                </a:solidFill>
                <a:latin typeface="Calibri"/>
              </a:rPr>
              <a:t>En consulta con los clubes del distrito, el Comité Distrital de la Fundación Rotaria decide cómo utilizar el Fondo Distrital Designado. </a:t>
            </a:r>
          </a:p>
          <a:p>
            <a:pPr algn="just"/>
            <a:endParaRPr lang="es-ES_tradnl" sz="3200" dirty="0">
              <a:solidFill>
                <a:prstClr val="white"/>
              </a:solidFill>
              <a:latin typeface="Calibri"/>
            </a:endParaRPr>
          </a:p>
          <a:p>
            <a:pPr algn="just"/>
            <a:r>
              <a:rPr lang="es-ES_tradnl" sz="3200" dirty="0">
                <a:solidFill>
                  <a:prstClr val="white"/>
                </a:solidFill>
                <a:latin typeface="Calibri"/>
              </a:rPr>
              <a:t>Los distritos podrán asignar un máximo de 50% de su FDD Subvenciones Distritales; el resto puede destinarse a Subvenciones Globales, </a:t>
            </a:r>
            <a:r>
              <a:rPr lang="es-ES_tradnl" sz="3200" dirty="0" err="1">
                <a:solidFill>
                  <a:prstClr val="white"/>
                </a:solidFill>
                <a:latin typeface="Calibri"/>
              </a:rPr>
              <a:t>PolioPlus</a:t>
            </a:r>
            <a:r>
              <a:rPr lang="es-ES_tradnl" sz="3200" dirty="0">
                <a:solidFill>
                  <a:prstClr val="white"/>
                </a:solidFill>
                <a:latin typeface="Calibri"/>
              </a:rPr>
              <a:t>,  Centros de </a:t>
            </a:r>
            <a:r>
              <a:rPr lang="es-ES_tradnl" sz="3200" dirty="0" err="1">
                <a:solidFill>
                  <a:prstClr val="white"/>
                </a:solidFill>
                <a:latin typeface="Calibri"/>
              </a:rPr>
              <a:t>Rotary</a:t>
            </a:r>
            <a:r>
              <a:rPr lang="es-ES_tradnl" sz="3200" dirty="0">
                <a:solidFill>
                  <a:prstClr val="white"/>
                </a:solidFill>
                <a:latin typeface="Calibri"/>
              </a:rPr>
              <a:t> Pro Paz, Iniciativas del Fondo de Dotación y Donaciones Extraordinarias, o remitirse a otro distrito</a:t>
            </a:r>
            <a:r>
              <a:rPr lang="es-ES_tradnl" sz="2800" dirty="0">
                <a:solidFill>
                  <a:prstClr val="white"/>
                </a:solidFill>
                <a:latin typeface="Calibri"/>
              </a:rPr>
              <a:t>.</a:t>
            </a:r>
          </a:p>
        </p:txBody>
      </p:sp>
    </p:spTree>
    <p:extLst>
      <p:ext uri="{BB962C8B-B14F-4D97-AF65-F5344CB8AC3E}">
        <p14:creationId xmlns:p14="http://schemas.microsoft.com/office/powerpoint/2010/main" val="1035226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57163" y="1531814"/>
            <a:ext cx="12034837" cy="518966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48</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271463" y="1721092"/>
            <a:ext cx="11763374" cy="500038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dirty="0">
                <a:solidFill>
                  <a:prstClr val="white"/>
                </a:solidFill>
                <a:latin typeface="Calibri"/>
              </a:rPr>
              <a:t>Además de SHARE, los donantes podrán destinar sus contribuciones a </a:t>
            </a:r>
          </a:p>
          <a:p>
            <a:r>
              <a:rPr lang="es-ES_tradnl" sz="3600" dirty="0">
                <a:solidFill>
                  <a:prstClr val="white"/>
                </a:solidFill>
                <a:latin typeface="Calibri"/>
              </a:rPr>
              <a:t>Fondo Anual  </a:t>
            </a:r>
          </a:p>
          <a:p>
            <a:r>
              <a:rPr lang="es-ES_tradnl" sz="3600" dirty="0">
                <a:solidFill>
                  <a:prstClr val="white"/>
                </a:solidFill>
                <a:latin typeface="Calibri"/>
              </a:rPr>
              <a:t> Fondo Mundial en cualquiera de las seis áreas de interés de la Fundación.</a:t>
            </a:r>
          </a:p>
          <a:p>
            <a:r>
              <a:rPr lang="es-ES_tradnl" sz="3600" dirty="0">
                <a:solidFill>
                  <a:prstClr val="white"/>
                </a:solidFill>
                <a:latin typeface="Calibri"/>
              </a:rPr>
              <a:t> Las contribuciones al Fondo Mundial o a las áreas de interés cuentan para la meta anual de contribuciones del club y los cálculos de contribuciones per cápita, pero estas no formaran parte de los Fondos Distritales Designados. </a:t>
            </a:r>
          </a:p>
        </p:txBody>
      </p:sp>
    </p:spTree>
    <p:extLst>
      <p:ext uri="{BB962C8B-B14F-4D97-AF65-F5344CB8AC3E}">
        <p14:creationId xmlns:p14="http://schemas.microsoft.com/office/powerpoint/2010/main" val="8153344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631504" y="1531814"/>
            <a:ext cx="8229600" cy="4824536"/>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49</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2334491" y="1828801"/>
            <a:ext cx="7120045" cy="421870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200" b="1" dirty="0">
                <a:solidFill>
                  <a:prstClr val="white"/>
                </a:solidFill>
                <a:latin typeface="Calibri"/>
              </a:rPr>
              <a:t>Contribuciones </a:t>
            </a:r>
            <a:r>
              <a:rPr lang="es-ES_tradnl" sz="2400" dirty="0">
                <a:solidFill>
                  <a:prstClr val="white"/>
                </a:solidFill>
                <a:latin typeface="Calibri"/>
              </a:rPr>
              <a:t> que </a:t>
            </a:r>
            <a:r>
              <a:rPr lang="es-ES_tradnl" sz="2800" dirty="0">
                <a:solidFill>
                  <a:prstClr val="white"/>
                </a:solidFill>
                <a:latin typeface="Calibri"/>
              </a:rPr>
              <a:t>cuentan para reconocimientos individuales </a:t>
            </a:r>
            <a:r>
              <a:rPr lang="es-ES_tradnl" sz="2800" dirty="0">
                <a:solidFill>
                  <a:srgbClr val="FF0000"/>
                </a:solidFill>
                <a:latin typeface="Calibri"/>
              </a:rPr>
              <a:t>:</a:t>
            </a:r>
          </a:p>
          <a:p>
            <a:r>
              <a:rPr lang="es-ES_tradnl" sz="2800" dirty="0">
                <a:solidFill>
                  <a:schemeClr val="bg1"/>
                </a:solidFill>
                <a:latin typeface="Calibri"/>
              </a:rPr>
              <a:t> Cada Rotario, Cada Año</a:t>
            </a:r>
          </a:p>
          <a:p>
            <a:r>
              <a:rPr lang="es-ES_tradnl" sz="2800" dirty="0">
                <a:solidFill>
                  <a:schemeClr val="bg1"/>
                </a:solidFill>
                <a:latin typeface="Calibri"/>
              </a:rPr>
              <a:t>Sustentador de La Fundación Rotaria</a:t>
            </a:r>
          </a:p>
          <a:p>
            <a:r>
              <a:rPr lang="es-ES_tradnl" sz="2800" dirty="0">
                <a:solidFill>
                  <a:schemeClr val="bg1"/>
                </a:solidFill>
                <a:latin typeface="Calibri"/>
              </a:rPr>
              <a:t> Socio Paul Harris</a:t>
            </a:r>
          </a:p>
          <a:p>
            <a:r>
              <a:rPr lang="es-ES_tradnl" sz="2800" dirty="0">
                <a:solidFill>
                  <a:schemeClr val="bg1"/>
                </a:solidFill>
                <a:latin typeface="Calibri"/>
              </a:rPr>
              <a:t>Círculo Paul Harris</a:t>
            </a:r>
          </a:p>
          <a:p>
            <a:r>
              <a:rPr lang="es-ES_tradnl" sz="2800" dirty="0">
                <a:solidFill>
                  <a:schemeClr val="bg1"/>
                </a:solidFill>
                <a:latin typeface="Calibri"/>
              </a:rPr>
              <a:t> Donantes Mayores</a:t>
            </a:r>
          </a:p>
          <a:p>
            <a:r>
              <a:rPr lang="es-ES_tradnl" sz="2800" dirty="0">
                <a:solidFill>
                  <a:schemeClr val="bg1"/>
                </a:solidFill>
                <a:latin typeface="Calibri"/>
              </a:rPr>
              <a:t>Sociedad </a:t>
            </a:r>
            <a:r>
              <a:rPr lang="es-ES_tradnl" sz="2800" dirty="0" err="1">
                <a:solidFill>
                  <a:schemeClr val="bg1"/>
                </a:solidFill>
                <a:latin typeface="Calibri"/>
              </a:rPr>
              <a:t>Arch</a:t>
            </a:r>
            <a:r>
              <a:rPr lang="es-ES_tradnl" sz="2800" dirty="0">
                <a:solidFill>
                  <a:schemeClr val="bg1"/>
                </a:solidFill>
                <a:latin typeface="Calibri"/>
              </a:rPr>
              <a:t> </a:t>
            </a:r>
            <a:r>
              <a:rPr lang="es-ES_tradnl" sz="2800" dirty="0" err="1">
                <a:solidFill>
                  <a:schemeClr val="bg1"/>
                </a:solidFill>
                <a:latin typeface="Calibri"/>
              </a:rPr>
              <a:t>Klumph</a:t>
            </a:r>
            <a:r>
              <a:rPr lang="es-ES_tradnl" sz="2800" dirty="0">
                <a:solidFill>
                  <a:schemeClr val="bg1"/>
                </a:solidFill>
                <a:latin typeface="Calibri"/>
              </a:rPr>
              <a:t>,</a:t>
            </a:r>
            <a:r>
              <a:rPr lang="es-ES_tradnl" sz="2800" dirty="0">
                <a:solidFill>
                  <a:srgbClr val="FF0000"/>
                </a:solidFill>
                <a:latin typeface="Calibri"/>
              </a:rPr>
              <a:t> </a:t>
            </a:r>
          </a:p>
          <a:p>
            <a:r>
              <a:rPr lang="es-ES_tradnl" sz="2800" dirty="0">
                <a:solidFill>
                  <a:schemeClr val="bg1"/>
                </a:solidFill>
                <a:latin typeface="Calibri"/>
              </a:rPr>
              <a:t>POLIO PLUS- BILL GATES</a:t>
            </a:r>
          </a:p>
          <a:p>
            <a:endParaRPr lang="es-ES_tradnl" sz="2800" dirty="0">
              <a:solidFill>
                <a:prstClr val="white"/>
              </a:solidFill>
              <a:latin typeface="Calibri"/>
            </a:endParaRPr>
          </a:p>
        </p:txBody>
      </p:sp>
    </p:spTree>
    <p:extLst>
      <p:ext uri="{BB962C8B-B14F-4D97-AF65-F5344CB8AC3E}">
        <p14:creationId xmlns:p14="http://schemas.microsoft.com/office/powerpoint/2010/main" val="8718458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02741" y="1701556"/>
            <a:ext cx="11927334" cy="5035918"/>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50</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61925" y="1828801"/>
            <a:ext cx="11868150" cy="489267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pPr algn="just"/>
            <a:r>
              <a:rPr lang="es-ES_tradnl" sz="3200" dirty="0">
                <a:solidFill>
                  <a:prstClr val="white"/>
                </a:solidFill>
                <a:latin typeface="Calibri"/>
              </a:rPr>
              <a:t>FONDO DE DOTACIÓN</a:t>
            </a:r>
          </a:p>
          <a:p>
            <a:pPr algn="just"/>
            <a:r>
              <a:rPr lang="es-ES_tradnl" sz="3200" dirty="0">
                <a:solidFill>
                  <a:prstClr val="white"/>
                </a:solidFill>
                <a:latin typeface="Calibri"/>
              </a:rPr>
              <a:t>El Fondo de Dotación (antes  Fondo Permanente) asegura la viabilidad a largo plazo de La Fundación Rotaria, subvenciones y programas. </a:t>
            </a:r>
          </a:p>
          <a:p>
            <a:pPr algn="just"/>
            <a:r>
              <a:rPr lang="es-ES_tradnl" sz="3200" dirty="0">
                <a:solidFill>
                  <a:prstClr val="white"/>
                </a:solidFill>
                <a:latin typeface="Calibri"/>
              </a:rPr>
              <a:t>Las utilidades generadas  por inversiones de este fondo permiten que La Fundación Rotaria amplíe los programas existentes y la creación de nuevas actividades como los Centros de </a:t>
            </a:r>
            <a:r>
              <a:rPr lang="es-ES_tradnl" sz="3200" dirty="0" err="1">
                <a:solidFill>
                  <a:prstClr val="white"/>
                </a:solidFill>
                <a:latin typeface="Calibri"/>
              </a:rPr>
              <a:t>Rotary</a:t>
            </a:r>
            <a:r>
              <a:rPr lang="es-ES_tradnl" sz="3200" dirty="0">
                <a:solidFill>
                  <a:prstClr val="white"/>
                </a:solidFill>
                <a:latin typeface="Calibri"/>
              </a:rPr>
              <a:t>  Pro Paz.</a:t>
            </a:r>
          </a:p>
          <a:p>
            <a:pPr algn="just"/>
            <a:r>
              <a:rPr lang="es-ES_tradnl" sz="3200" dirty="0">
                <a:solidFill>
                  <a:prstClr val="white"/>
                </a:solidFill>
                <a:latin typeface="Calibri"/>
              </a:rPr>
              <a:t>Un porcentaje del valor total del fondo se destina anualmente a las subvenciones y los programas de La Fundación Rotaria</a:t>
            </a:r>
            <a:r>
              <a:rPr lang="es-ES_tradnl" sz="2400" dirty="0">
                <a:solidFill>
                  <a:prstClr val="white"/>
                </a:solidFill>
                <a:latin typeface="Calibri"/>
              </a:rPr>
              <a:t>. </a:t>
            </a:r>
          </a:p>
        </p:txBody>
      </p:sp>
    </p:spTree>
    <p:extLst>
      <p:ext uri="{BB962C8B-B14F-4D97-AF65-F5344CB8AC3E}">
        <p14:creationId xmlns:p14="http://schemas.microsoft.com/office/powerpoint/2010/main" val="30411062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31316" y="1484784"/>
            <a:ext cx="11941621" cy="5236692"/>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51</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271463" y="1828801"/>
            <a:ext cx="11789221" cy="46862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b="1" dirty="0">
                <a:solidFill>
                  <a:prstClr val="white"/>
                </a:solidFill>
                <a:latin typeface="Calibri"/>
              </a:rPr>
              <a:t>El Fondo de Dotación acepta las siguientes contribuciones:</a:t>
            </a:r>
          </a:p>
          <a:p>
            <a:r>
              <a:rPr lang="es-ES_tradnl" sz="3600" dirty="0">
                <a:solidFill>
                  <a:prstClr val="white"/>
                </a:solidFill>
                <a:latin typeface="Calibri"/>
              </a:rPr>
              <a:t>Donaciones directas de propiedades, efectivo o inversiones .</a:t>
            </a:r>
          </a:p>
          <a:p>
            <a:r>
              <a:rPr lang="es-ES_tradnl" sz="3600" dirty="0">
                <a:solidFill>
                  <a:prstClr val="white"/>
                </a:solidFill>
                <a:latin typeface="Calibri"/>
              </a:rPr>
              <a:t>Donaciones vitalicias y de fondos en fideicomiso.</a:t>
            </a:r>
          </a:p>
          <a:p>
            <a:r>
              <a:rPr lang="es-ES_tradnl" sz="3600" dirty="0">
                <a:solidFill>
                  <a:prstClr val="white"/>
                </a:solidFill>
                <a:latin typeface="Calibri"/>
              </a:rPr>
              <a:t>Anualidades sobre donaciones y fondos comunes.</a:t>
            </a:r>
          </a:p>
          <a:p>
            <a:r>
              <a:rPr lang="es-ES_tradnl" sz="3600" dirty="0">
                <a:solidFill>
                  <a:prstClr val="white"/>
                </a:solidFill>
                <a:latin typeface="Calibri"/>
              </a:rPr>
              <a:t>Donaciones por testamento o plan sucesorio .</a:t>
            </a:r>
          </a:p>
          <a:p>
            <a:r>
              <a:rPr lang="es-ES_tradnl" sz="3600" dirty="0">
                <a:solidFill>
                  <a:prstClr val="white"/>
                </a:solidFill>
                <a:latin typeface="Calibri"/>
              </a:rPr>
              <a:t>Donaciones de pólizas de seguro de vida.</a:t>
            </a:r>
          </a:p>
          <a:p>
            <a:r>
              <a:rPr lang="es-ES_tradnl" sz="3600" dirty="0">
                <a:solidFill>
                  <a:prstClr val="white"/>
                </a:solidFill>
                <a:latin typeface="Calibri"/>
              </a:rPr>
              <a:t> Planes de jubilación u otras cuentas financieras</a:t>
            </a:r>
            <a:r>
              <a:rPr lang="es-ES_tradnl" sz="2400" dirty="0">
                <a:solidFill>
                  <a:prstClr val="white"/>
                </a:solidFill>
                <a:latin typeface="Calibri"/>
              </a:rPr>
              <a:t>.</a:t>
            </a:r>
          </a:p>
        </p:txBody>
      </p:sp>
    </p:spTree>
    <p:extLst>
      <p:ext uri="{BB962C8B-B14F-4D97-AF65-F5344CB8AC3E}">
        <p14:creationId xmlns:p14="http://schemas.microsoft.com/office/powerpoint/2010/main" val="19022387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45604" y="1484784"/>
            <a:ext cx="11913046" cy="5292254"/>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52</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45604" y="1828801"/>
            <a:ext cx="11784459" cy="494823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2800" dirty="0">
                <a:solidFill>
                  <a:prstClr val="white"/>
                </a:solidFill>
                <a:latin typeface="Calibri"/>
              </a:rPr>
              <a:t>MANERAS DE CONTRIBUIR</a:t>
            </a:r>
          </a:p>
          <a:p>
            <a:r>
              <a:rPr lang="es-ES_tradnl" sz="2800" dirty="0">
                <a:solidFill>
                  <a:prstClr val="white"/>
                </a:solidFill>
                <a:latin typeface="Calibri"/>
              </a:rPr>
              <a:t>Donaciones</a:t>
            </a:r>
          </a:p>
          <a:p>
            <a:r>
              <a:rPr lang="es-ES_tradnl" sz="2800" dirty="0">
                <a:solidFill>
                  <a:prstClr val="white"/>
                </a:solidFill>
                <a:latin typeface="Calibri"/>
              </a:rPr>
              <a:t>Puedes realizar donaciones a La Fundación Rotaria mediante :</a:t>
            </a:r>
          </a:p>
          <a:p>
            <a:r>
              <a:rPr lang="es-ES_tradnl" sz="2800" dirty="0">
                <a:solidFill>
                  <a:prstClr val="white"/>
                </a:solidFill>
                <a:latin typeface="Calibri"/>
              </a:rPr>
              <a:t> tarjeta de crédito en la página rotary.org/es/</a:t>
            </a:r>
            <a:r>
              <a:rPr lang="es-ES_tradnl" sz="2800" dirty="0" err="1">
                <a:solidFill>
                  <a:prstClr val="white"/>
                </a:solidFill>
                <a:latin typeface="Calibri"/>
              </a:rPr>
              <a:t>donate</a:t>
            </a:r>
            <a:r>
              <a:rPr lang="es-ES_tradnl" sz="2800" dirty="0">
                <a:solidFill>
                  <a:prstClr val="white"/>
                </a:solidFill>
                <a:latin typeface="Calibri"/>
              </a:rPr>
              <a:t> </a:t>
            </a:r>
          </a:p>
          <a:p>
            <a:r>
              <a:rPr lang="es-ES_tradnl" sz="2800" dirty="0">
                <a:solidFill>
                  <a:prstClr val="white"/>
                </a:solidFill>
                <a:latin typeface="Calibri"/>
              </a:rPr>
              <a:t> Cheque o transferencia electrónica a través de tu club o empleando el formulario de contribución a La Fundación Rotaria disponible en Mi </a:t>
            </a:r>
            <a:r>
              <a:rPr lang="es-ES_tradnl" sz="2800" dirty="0" err="1">
                <a:solidFill>
                  <a:prstClr val="white"/>
                </a:solidFill>
                <a:latin typeface="Calibri"/>
              </a:rPr>
              <a:t>Rotary</a:t>
            </a:r>
            <a:r>
              <a:rPr lang="es-ES_tradnl" sz="2800" dirty="0">
                <a:solidFill>
                  <a:prstClr val="white"/>
                </a:solidFill>
                <a:latin typeface="Calibri"/>
              </a:rPr>
              <a:t>.  </a:t>
            </a:r>
          </a:p>
          <a:p>
            <a:r>
              <a:rPr lang="es-ES_tradnl" sz="2800" dirty="0">
                <a:solidFill>
                  <a:prstClr val="white"/>
                </a:solidFill>
                <a:latin typeface="Calibri"/>
              </a:rPr>
              <a:t>En el sitio web encontrarás, también, información sobre donaciones de acciones, bonos y acciones de fondos de inversión.</a:t>
            </a:r>
          </a:p>
          <a:p>
            <a:r>
              <a:rPr lang="es-ES_tradnl" sz="2800" dirty="0">
                <a:solidFill>
                  <a:prstClr val="white"/>
                </a:solidFill>
                <a:latin typeface="Calibri"/>
              </a:rPr>
              <a:t>No te olvides de indicar tu número de socio en cada donación, de este modo, te asegurarás de recibir todo el crédito y los reconocimientos a  los que te hayas hecho acreedor</a:t>
            </a:r>
            <a:r>
              <a:rPr lang="es-ES_tradnl" sz="2000" dirty="0">
                <a:solidFill>
                  <a:prstClr val="white"/>
                </a:solidFill>
                <a:latin typeface="Calibri"/>
              </a:rPr>
              <a:t>.</a:t>
            </a:r>
          </a:p>
        </p:txBody>
      </p:sp>
    </p:spTree>
    <p:extLst>
      <p:ext uri="{BB962C8B-B14F-4D97-AF65-F5344CB8AC3E}">
        <p14:creationId xmlns:p14="http://schemas.microsoft.com/office/powerpoint/2010/main" val="38955059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131315" y="1484784"/>
            <a:ext cx="11898759" cy="5335117"/>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53</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161926" y="1828801"/>
            <a:ext cx="11868148" cy="468629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u="sng" dirty="0">
                <a:solidFill>
                  <a:prstClr val="white"/>
                </a:solidFill>
                <a:latin typeface="Calibri"/>
              </a:rPr>
              <a:t>Contribuciones periódicas  en </a:t>
            </a:r>
            <a:r>
              <a:rPr lang="es-ES_tradnl" sz="3600" u="sng" dirty="0" err="1">
                <a:solidFill>
                  <a:prstClr val="white"/>
                </a:solidFill>
                <a:latin typeface="Calibri"/>
              </a:rPr>
              <a:t>Rotary</a:t>
            </a:r>
            <a:r>
              <a:rPr lang="es-ES_tradnl" sz="3600" u="sng" dirty="0">
                <a:solidFill>
                  <a:prstClr val="white"/>
                </a:solidFill>
                <a:latin typeface="Calibri"/>
              </a:rPr>
              <a:t> </a:t>
            </a:r>
            <a:r>
              <a:rPr lang="es-ES_tradnl" sz="3600" u="sng" dirty="0" err="1">
                <a:solidFill>
                  <a:prstClr val="white"/>
                </a:solidFill>
                <a:latin typeface="Calibri"/>
              </a:rPr>
              <a:t>Direct</a:t>
            </a:r>
            <a:r>
              <a:rPr lang="es-ES_tradnl" sz="3600" u="sng" dirty="0">
                <a:solidFill>
                  <a:prstClr val="white"/>
                </a:solidFill>
                <a:latin typeface="Calibri"/>
              </a:rPr>
              <a:t>.</a:t>
            </a:r>
          </a:p>
          <a:p>
            <a:endParaRPr lang="es-ES_tradnl" sz="3600" dirty="0">
              <a:solidFill>
                <a:prstClr val="white"/>
              </a:solidFill>
              <a:latin typeface="Calibri"/>
            </a:endParaRPr>
          </a:p>
          <a:p>
            <a:r>
              <a:rPr lang="es-ES_tradnl" sz="3600" dirty="0">
                <a:solidFill>
                  <a:prstClr val="white"/>
                </a:solidFill>
                <a:latin typeface="Calibri"/>
              </a:rPr>
              <a:t>Podrás elegir el monto y la frecuencia de tus donaciones en un sistema sencillo y seguro con la opción de realizarlas en línea con periodicidad mensual, trimestral o anual.</a:t>
            </a:r>
          </a:p>
        </p:txBody>
      </p:sp>
    </p:spTree>
    <p:extLst>
      <p:ext uri="{BB962C8B-B14F-4D97-AF65-F5344CB8AC3E}">
        <p14:creationId xmlns:p14="http://schemas.microsoft.com/office/powerpoint/2010/main" val="1787616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09192" y="929004"/>
            <a:ext cx="8229600" cy="555780"/>
          </a:xfrm>
          <a:solidFill>
            <a:schemeClr val="accent6">
              <a:lumMod val="60000"/>
              <a:lumOff val="40000"/>
            </a:schemeClr>
          </a:solidFill>
        </p:spPr>
        <p:txBody>
          <a:bodyPr>
            <a:normAutofit fontScale="90000"/>
          </a:bodyPr>
          <a:lstStyle/>
          <a:p>
            <a:r>
              <a:rPr lang="es-MX" sz="3600" dirty="0"/>
              <a:t>CAPTACION DE FONDOS</a:t>
            </a:r>
          </a:p>
        </p:txBody>
      </p:sp>
      <p:sp>
        <p:nvSpPr>
          <p:cNvPr id="6" name="5 Marcador de contenido"/>
          <p:cNvSpPr>
            <a:spLocks noGrp="1"/>
          </p:cNvSpPr>
          <p:nvPr>
            <p:ph idx="1"/>
          </p:nvPr>
        </p:nvSpPr>
        <p:spPr>
          <a:xfrm>
            <a:off x="217040" y="1484784"/>
            <a:ext cx="11841609" cy="5320829"/>
          </a:xfrm>
          <a:solidFill>
            <a:schemeClr val="accent5">
              <a:lumMod val="20000"/>
              <a:lumOff val="80000"/>
            </a:schemeClr>
          </a:solidFill>
        </p:spPr>
        <p:txBody>
          <a:bodyPr/>
          <a:lstStyle/>
          <a:p>
            <a:pPr marL="914400" lvl="2" indent="0">
              <a:buNone/>
            </a:pPr>
            <a:endParaRPr lang="es-MX" dirty="0"/>
          </a:p>
          <a:p>
            <a:pPr marL="914400" lvl="2" indent="0">
              <a:buNone/>
            </a:pPr>
            <a:endParaRPr lang="es-MX" dirty="0">
              <a:solidFill>
                <a:prstClr val="black"/>
              </a:solidFill>
            </a:endParaRPr>
          </a:p>
          <a:p>
            <a:pPr marL="914400" lvl="2" indent="0">
              <a:buNone/>
            </a:pPr>
            <a:endParaRPr lang="es-MX" dirty="0"/>
          </a:p>
        </p:txBody>
      </p:sp>
      <p:sp>
        <p:nvSpPr>
          <p:cNvPr id="3" name="Rectangle 1"/>
          <p:cNvSpPr>
            <a:spLocks noChangeArrowheads="1"/>
          </p:cNvSpPr>
          <p:nvPr/>
        </p:nvSpPr>
        <p:spPr bwMode="auto">
          <a:xfrm>
            <a:off x="5308600" y="4271577"/>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s-MX" sz="1200">
                <a:solidFill>
                  <a:srgbClr val="000000"/>
                </a:solidFill>
                <a:latin typeface="Helvetica Neue"/>
                <a:cs typeface="Arial" pitchFamily="34" charset="0"/>
                <a:hlinkClick r:id="rId2"/>
              </a:rPr>
              <a:t> </a:t>
            </a:r>
            <a:endParaRPr lang="es-MX" sz="1700">
              <a:solidFill>
                <a:srgbClr val="1155CC"/>
              </a:solidFill>
              <a:latin typeface="Helvetica Neue"/>
              <a:cs typeface="Arial" pitchFamily="34" charset="0"/>
            </a:endParaRP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631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a:solidFill>
                  <a:prstClr val="black">
                    <a:tint val="75000"/>
                  </a:prstClr>
                </a:solidFill>
                <a:latin typeface="Calibri"/>
              </a:rPr>
              <a:pPr/>
              <a:t>54</a:t>
            </a:fld>
            <a:endParaRPr lang="es-MX">
              <a:solidFill>
                <a:prstClr val="black">
                  <a:tint val="75000"/>
                </a:prstClr>
              </a:solidFill>
              <a:latin typeface="Calibri"/>
            </a:endParaRPr>
          </a:p>
        </p:txBody>
      </p:sp>
      <p:sp>
        <p:nvSpPr>
          <p:cNvPr id="8" name="CuadroTexto 7">
            <a:extLst>
              <a:ext uri="{FF2B5EF4-FFF2-40B4-BE49-F238E27FC236}">
                <a16:creationId xmlns:a16="http://schemas.microsoft.com/office/drawing/2014/main" id="{1ED9296F-3131-5344-B471-C9755BB7F9DF}"/>
              </a:ext>
            </a:extLst>
          </p:cNvPr>
          <p:cNvSpPr txBox="1"/>
          <p:nvPr/>
        </p:nvSpPr>
        <p:spPr>
          <a:xfrm>
            <a:off x="3797300" y="342900"/>
            <a:ext cx="5947868" cy="369332"/>
          </a:xfrm>
          <a:prstGeom prst="rect">
            <a:avLst/>
          </a:prstGeom>
          <a:noFill/>
        </p:spPr>
        <p:txBody>
          <a:bodyPr wrap="square" rtlCol="0">
            <a:spAutoFit/>
          </a:bodyPr>
          <a:lstStyle/>
          <a:p>
            <a:r>
              <a:rPr lang="es-ES_tradnl" b="1" dirty="0">
                <a:solidFill>
                  <a:prstClr val="black"/>
                </a:solidFill>
                <a:latin typeface="Calibri"/>
              </a:rPr>
              <a:t>COMITÉ DISTRITAL de LA FUNDACION ROTARIA D-4110</a:t>
            </a:r>
          </a:p>
        </p:txBody>
      </p:sp>
      <p:sp>
        <p:nvSpPr>
          <p:cNvPr id="11" name="5 Marcador de contenido"/>
          <p:cNvSpPr txBox="1">
            <a:spLocks/>
          </p:cNvSpPr>
          <p:nvPr/>
        </p:nvSpPr>
        <p:spPr>
          <a:xfrm>
            <a:off x="217041" y="1701556"/>
            <a:ext cx="11841608" cy="510405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oAutofit/>
          </a:bodyPr>
          <a:lstStyle/>
          <a:p>
            <a:r>
              <a:rPr lang="es-ES_tradnl" sz="3600" b="1" u="sng" dirty="0">
                <a:solidFill>
                  <a:schemeClr val="bg1"/>
                </a:solidFill>
                <a:latin typeface="Calibri"/>
              </a:rPr>
              <a:t>Donaciones de empleados otorgadas por empresas</a:t>
            </a:r>
          </a:p>
          <a:p>
            <a:r>
              <a:rPr lang="es-ES_tradnl" sz="3600" dirty="0">
                <a:solidFill>
                  <a:prstClr val="white"/>
                </a:solidFill>
                <a:latin typeface="Calibri"/>
              </a:rPr>
              <a:t>Duplica el impacto de tu contribución solicitando a tu empleador que equipare tu donación a La Fundación Rotaria. </a:t>
            </a:r>
          </a:p>
          <a:p>
            <a:r>
              <a:rPr lang="es-ES_tradnl" sz="3600" dirty="0">
                <a:solidFill>
                  <a:prstClr val="white"/>
                </a:solidFill>
                <a:latin typeface="Calibri"/>
              </a:rPr>
              <a:t>Más de 15 000 empresas, incluidas muchas compañías multinacionales, equiparan las contribuciones realizadas por sus empleados a la Fundación. </a:t>
            </a:r>
          </a:p>
          <a:p>
            <a:r>
              <a:rPr lang="es-ES_tradnl" sz="3600" dirty="0">
                <a:solidFill>
                  <a:prstClr val="white"/>
                </a:solidFill>
                <a:latin typeface="Calibri"/>
              </a:rPr>
              <a:t>Para comprobar si tu patrón está incluido en esta lista, rotary.org/</a:t>
            </a:r>
            <a:r>
              <a:rPr lang="es-ES_tradnl" sz="3600" dirty="0" err="1">
                <a:solidFill>
                  <a:prstClr val="white"/>
                </a:solidFill>
                <a:latin typeface="Calibri"/>
              </a:rPr>
              <a:t>matchinggifts</a:t>
            </a:r>
            <a:r>
              <a:rPr lang="es-ES_tradnl" sz="2400" dirty="0">
                <a:solidFill>
                  <a:prstClr val="white"/>
                </a:solidFill>
                <a:latin typeface="Calibri"/>
              </a:rPr>
              <a:t>.</a:t>
            </a:r>
          </a:p>
        </p:txBody>
      </p:sp>
    </p:spTree>
    <p:extLst>
      <p:ext uri="{BB962C8B-B14F-4D97-AF65-F5344CB8AC3E}">
        <p14:creationId xmlns:p14="http://schemas.microsoft.com/office/powerpoint/2010/main" val="24662503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7FB8FE-0A58-6A48-9CFD-615EADBB7D52}"/>
              </a:ext>
            </a:extLst>
          </p:cNvPr>
          <p:cNvSpPr>
            <a:spLocks noGrp="1"/>
          </p:cNvSpPr>
          <p:nvPr>
            <p:ph type="ctrTitle"/>
          </p:nvPr>
        </p:nvSpPr>
        <p:spPr/>
        <p:txBody>
          <a:bodyPr/>
          <a:lstStyle/>
          <a:p>
            <a:r>
              <a:rPr lang="es-ES_tradnl" dirty="0"/>
              <a:t>TALLER</a:t>
            </a:r>
          </a:p>
        </p:txBody>
      </p:sp>
      <p:sp>
        <p:nvSpPr>
          <p:cNvPr id="3" name="Subtítulo 2">
            <a:extLst>
              <a:ext uri="{FF2B5EF4-FFF2-40B4-BE49-F238E27FC236}">
                <a16:creationId xmlns:a16="http://schemas.microsoft.com/office/drawing/2014/main" id="{4D35651D-F086-1F4F-8D13-EF7E00F31483}"/>
              </a:ext>
            </a:extLst>
          </p:cNvPr>
          <p:cNvSpPr>
            <a:spLocks noGrp="1"/>
          </p:cNvSpPr>
          <p:nvPr>
            <p:ph type="subTitle" idx="1"/>
          </p:nvPr>
        </p:nvSpPr>
        <p:spPr/>
        <p:txBody>
          <a:bodyPr/>
          <a:lstStyle/>
          <a:p>
            <a:endParaRPr lang="es-ES_tradnl"/>
          </a:p>
        </p:txBody>
      </p:sp>
    </p:spTree>
    <p:extLst>
      <p:ext uri="{BB962C8B-B14F-4D97-AF65-F5344CB8AC3E}">
        <p14:creationId xmlns:p14="http://schemas.microsoft.com/office/powerpoint/2010/main" val="2632634849"/>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CC3C4B-72C5-F943-94C6-1AA1C5C7DD94}"/>
              </a:ext>
            </a:extLst>
          </p:cNvPr>
          <p:cNvSpPr>
            <a:spLocks noGrp="1"/>
          </p:cNvSpPr>
          <p:nvPr>
            <p:ph type="ctrTitle"/>
          </p:nvPr>
        </p:nvSpPr>
        <p:spPr>
          <a:xfrm>
            <a:off x="-101600" y="3023657"/>
            <a:ext cx="12395200" cy="990600"/>
          </a:xfrm>
        </p:spPr>
        <p:txBody>
          <a:bodyPr/>
          <a:lstStyle/>
          <a:p>
            <a:r>
              <a:rPr lang="es-MX" dirty="0"/>
              <a:t>Seminario de Fundación Rotaria Distrito 4110</a:t>
            </a:r>
          </a:p>
        </p:txBody>
      </p:sp>
      <p:pic>
        <p:nvPicPr>
          <p:cNvPr id="4" name="Imagen 4">
            <a:extLst>
              <a:ext uri="{FF2B5EF4-FFF2-40B4-BE49-F238E27FC236}">
                <a16:creationId xmlns:a16="http://schemas.microsoft.com/office/drawing/2014/main" id="{159CE7F7-0603-AA46-AA3A-13A1FFF7CF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261" y="4626429"/>
            <a:ext cx="3148568" cy="2092928"/>
          </a:xfrm>
          <a:prstGeom prst="rect">
            <a:avLst/>
          </a:prstGeom>
        </p:spPr>
      </p:pic>
      <p:pic>
        <p:nvPicPr>
          <p:cNvPr id="6" name="Imagen 6">
            <a:extLst>
              <a:ext uri="{FF2B5EF4-FFF2-40B4-BE49-F238E27FC236}">
                <a16:creationId xmlns:a16="http://schemas.microsoft.com/office/drawing/2014/main" id="{4C0F3A2F-5B14-EF46-B219-D874231888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7190" y="839362"/>
            <a:ext cx="2167095" cy="1685519"/>
          </a:xfrm>
          <a:prstGeom prst="rect">
            <a:avLst/>
          </a:prstGeom>
        </p:spPr>
      </p:pic>
      <p:pic>
        <p:nvPicPr>
          <p:cNvPr id="5" name="Imagen 6">
            <a:extLst>
              <a:ext uri="{FF2B5EF4-FFF2-40B4-BE49-F238E27FC236}">
                <a16:creationId xmlns:a16="http://schemas.microsoft.com/office/drawing/2014/main" id="{FD72657E-029E-8D41-A76E-9699622E16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7605" y="4626429"/>
            <a:ext cx="3067134" cy="2092929"/>
          </a:xfrm>
          <a:prstGeom prst="rect">
            <a:avLst/>
          </a:prstGeom>
        </p:spPr>
      </p:pic>
      <p:pic>
        <p:nvPicPr>
          <p:cNvPr id="9" name="Imagen 8">
            <a:extLst>
              <a:ext uri="{FF2B5EF4-FFF2-40B4-BE49-F238E27FC236}">
                <a16:creationId xmlns:a16="http://schemas.microsoft.com/office/drawing/2014/main" id="{55B7719B-A4D1-0545-BF1B-7809EA71BA63}"/>
              </a:ext>
            </a:extLst>
          </p:cNvPr>
          <p:cNvPicPr>
            <a:picLocks noChangeAspect="1"/>
          </p:cNvPicPr>
          <p:nvPr/>
        </p:nvPicPr>
        <p:blipFill>
          <a:blip r:embed="rId5"/>
          <a:stretch>
            <a:fillRect/>
          </a:stretch>
        </p:blipFill>
        <p:spPr>
          <a:xfrm>
            <a:off x="6942622" y="5083711"/>
            <a:ext cx="968529" cy="968529"/>
          </a:xfrm>
          <a:prstGeom prst="rect">
            <a:avLst/>
          </a:prstGeom>
        </p:spPr>
      </p:pic>
      <p:sp>
        <p:nvSpPr>
          <p:cNvPr id="10" name="CuadroTexto 9">
            <a:extLst>
              <a:ext uri="{FF2B5EF4-FFF2-40B4-BE49-F238E27FC236}">
                <a16:creationId xmlns:a16="http://schemas.microsoft.com/office/drawing/2014/main" id="{EDB3D596-B99D-3348-BB26-49C80D9E4F36}"/>
              </a:ext>
            </a:extLst>
          </p:cNvPr>
          <p:cNvSpPr txBox="1"/>
          <p:nvPr/>
        </p:nvSpPr>
        <p:spPr>
          <a:xfrm>
            <a:off x="5216374" y="2517624"/>
            <a:ext cx="1828800" cy="1828800"/>
          </a:xfrm>
          <a:prstGeom prst="rect">
            <a:avLst/>
          </a:prstGeom>
          <a:noFill/>
        </p:spPr>
        <p:txBody>
          <a:bodyPr wrap="square" rtlCol="0">
            <a:spAutoFit/>
          </a:bodyPr>
          <a:lstStyle/>
          <a:p>
            <a:pPr algn="l"/>
            <a:endParaRPr lang="es-MX" dirty="0"/>
          </a:p>
        </p:txBody>
      </p:sp>
      <p:sp>
        <p:nvSpPr>
          <p:cNvPr id="11" name="CuadroTexto 10">
            <a:extLst>
              <a:ext uri="{FF2B5EF4-FFF2-40B4-BE49-F238E27FC236}">
                <a16:creationId xmlns:a16="http://schemas.microsoft.com/office/drawing/2014/main" id="{19068F08-66EE-1B40-BF5A-4E2CE1760BB3}"/>
              </a:ext>
            </a:extLst>
          </p:cNvPr>
          <p:cNvSpPr txBox="1"/>
          <p:nvPr/>
        </p:nvSpPr>
        <p:spPr>
          <a:xfrm>
            <a:off x="5216374" y="2517624"/>
            <a:ext cx="1828800" cy="1828800"/>
          </a:xfrm>
          <a:prstGeom prst="rect">
            <a:avLst/>
          </a:prstGeom>
          <a:noFill/>
        </p:spPr>
        <p:txBody>
          <a:bodyPr wrap="square" rtlCol="0">
            <a:spAutoFit/>
          </a:bodyPr>
          <a:lstStyle/>
          <a:p>
            <a:pPr algn="l"/>
            <a:endParaRPr lang="es-MX" dirty="0"/>
          </a:p>
        </p:txBody>
      </p:sp>
      <p:sp>
        <p:nvSpPr>
          <p:cNvPr id="12" name="CuadroTexto 11">
            <a:extLst>
              <a:ext uri="{FF2B5EF4-FFF2-40B4-BE49-F238E27FC236}">
                <a16:creationId xmlns:a16="http://schemas.microsoft.com/office/drawing/2014/main" id="{3E348C68-2CF4-FD4F-8849-7F8457BF4288}"/>
              </a:ext>
            </a:extLst>
          </p:cNvPr>
          <p:cNvSpPr txBox="1"/>
          <p:nvPr/>
        </p:nvSpPr>
        <p:spPr>
          <a:xfrm>
            <a:off x="4510212" y="5287633"/>
            <a:ext cx="2474486" cy="830997"/>
          </a:xfrm>
          <a:prstGeom prst="rect">
            <a:avLst/>
          </a:prstGeom>
          <a:noFill/>
        </p:spPr>
        <p:txBody>
          <a:bodyPr wrap="square" rtlCol="0">
            <a:spAutoFit/>
          </a:bodyPr>
          <a:lstStyle/>
          <a:p>
            <a:pPr algn="l"/>
            <a:r>
              <a:rPr lang="es-MX" sz="2400" dirty="0">
                <a:solidFill>
                  <a:schemeClr val="accent1"/>
                </a:solidFill>
              </a:rPr>
              <a:t>Fundación Rotaria</a:t>
            </a:r>
          </a:p>
          <a:p>
            <a:pPr algn="l"/>
            <a:r>
              <a:rPr lang="es-MX" sz="2400" dirty="0">
                <a:solidFill>
                  <a:schemeClr val="accent1"/>
                </a:solidFill>
              </a:rPr>
              <a:t>Distrito 4110</a:t>
            </a:r>
          </a:p>
        </p:txBody>
      </p:sp>
    </p:spTree>
    <p:extLst>
      <p:ext uri="{BB962C8B-B14F-4D97-AF65-F5344CB8AC3E}">
        <p14:creationId xmlns:p14="http://schemas.microsoft.com/office/powerpoint/2010/main" val="1454183126"/>
      </p:ext>
    </p:extLst>
  </p:cSld>
  <p:clrMapOvr>
    <a:masterClrMapping/>
  </p:clrMapOvr>
  <p:transition spd="med">
    <p:fade/>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PTACION DE FONDOS,SEMINARIO CDFR 6-1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04 boletin del club rotario 13 septiembre 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6705</TotalTime>
  <Words>4144</Words>
  <Application>Microsoft Macintosh PowerPoint</Application>
  <PresentationFormat>Panorámica</PresentationFormat>
  <Paragraphs>509</Paragraphs>
  <Slides>56</Slides>
  <Notes>0</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56</vt:i4>
      </vt:variant>
    </vt:vector>
  </HeadingPairs>
  <TitlesOfParts>
    <vt:vector size="66" baseType="lpstr">
      <vt:lpstr>Arial</vt:lpstr>
      <vt:lpstr>Arial Narrow</vt:lpstr>
      <vt:lpstr>Calibri</vt:lpstr>
      <vt:lpstr>Calibri Light</vt:lpstr>
      <vt:lpstr>Georgia</vt:lpstr>
      <vt:lpstr>Helvetica Neue</vt:lpstr>
      <vt:lpstr>Tema de Office</vt:lpstr>
      <vt:lpstr>CAPTACION DE FONDOS,SEMINARIO CDFR 6-10-19</vt:lpstr>
      <vt:lpstr>04 boletin del club rotario 13 septiembre 2017</vt:lpstr>
      <vt:lpstr>1_Tema de Office</vt:lpstr>
      <vt:lpstr>Presentación de PowerPoint</vt:lpstr>
      <vt:lpstr>Seminario de Fundación Rotaria Distrito 4110</vt:lpstr>
      <vt:lpstr>Seminario de Fundación Rotaria Distrito 4110</vt:lpstr>
      <vt:lpstr>       Subvenciones  Globales: Certificación</vt:lpstr>
      <vt:lpstr>Sostenibilidad</vt:lpstr>
      <vt:lpstr>Subvenciones globales: Sostenibilidad</vt:lpstr>
      <vt:lpstr>Presentación de PowerPoint</vt:lpstr>
      <vt:lpstr>Seminario de Fundación Rotaria Distrito 4110</vt:lpstr>
      <vt:lpstr> PLANIFICACIÓN DE PROYECTOS: DISEÑO </vt:lpstr>
      <vt:lpstr>PLANIFICACIÓN DE PROYECTOS: Cronograma</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EVALUACION DE NECESIDADES DE LA COMUNIDAD</vt:lpstr>
      <vt:lpstr>Seminario de Fundación Rotaria Distrito 4110</vt:lpstr>
      <vt:lpstr>Seminario de Fundación Rotaria Distrito 4110</vt:lpstr>
      <vt:lpstr>PLANIFICACIÓN DE PROYECTOS: DISEÑO</vt:lpstr>
      <vt:lpstr> PLANIFICACIÓN DE PROYECTOS: CRONOGRAMA </vt:lpstr>
      <vt:lpstr>Seminario de Fundación Rotaria:  Cronograma</vt:lpstr>
      <vt:lpstr>SOLICITUD DE UNA SUBVENCIÓN GLOBAL</vt:lpstr>
      <vt:lpstr>SOLICITUD DE UNA SUBVENCIÓN GLOBAL </vt:lpstr>
      <vt:lpstr>Seminario de Fundación Rotaria Distrito 4110</vt:lpstr>
      <vt:lpstr>Seminario de Fundación Rotaria Distrito 4110</vt:lpstr>
      <vt:lpstr>Seminario de Fundación Rotaria Distrito 4110</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CAPTACION DE FONDOS</vt:lpstr>
      <vt:lpstr>TALLER</vt:lpstr>
      <vt:lpstr>Seminario de Fundación Rotaria Distrito 4110</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celso reyes</dc:creator>
  <cp:keywords/>
  <dc:description/>
  <cp:lastModifiedBy>celso reyes</cp:lastModifiedBy>
  <cp:revision>9</cp:revision>
  <cp:lastPrinted>2019-10-09T18:17:33Z</cp:lastPrinted>
  <dcterms:created xsi:type="dcterms:W3CDTF">2019-10-07T21:56:02Z</dcterms:created>
  <dcterms:modified xsi:type="dcterms:W3CDTF">2019-10-12T15:06:32Z</dcterms:modified>
  <cp:category/>
</cp:coreProperties>
</file>